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332" r:id="rId2"/>
    <p:sldId id="368" r:id="rId3"/>
    <p:sldId id="366" r:id="rId4"/>
    <p:sldId id="379" r:id="rId5"/>
    <p:sldId id="370" r:id="rId6"/>
    <p:sldId id="371" r:id="rId7"/>
    <p:sldId id="360" r:id="rId8"/>
    <p:sldId id="377" r:id="rId9"/>
    <p:sldId id="378" r:id="rId10"/>
    <p:sldId id="372" r:id="rId11"/>
    <p:sldId id="376" r:id="rId12"/>
    <p:sldId id="375" r:id="rId13"/>
    <p:sldId id="374" r:id="rId14"/>
    <p:sldId id="389" r:id="rId15"/>
    <p:sldId id="369" r:id="rId16"/>
    <p:sldId id="394" r:id="rId17"/>
    <p:sldId id="373" r:id="rId18"/>
    <p:sldId id="392" r:id="rId19"/>
    <p:sldId id="391" r:id="rId20"/>
    <p:sldId id="395" r:id="rId21"/>
    <p:sldId id="396" r:id="rId22"/>
    <p:sldId id="393" r:id="rId23"/>
    <p:sldId id="388" r:id="rId24"/>
    <p:sldId id="400" r:id="rId25"/>
    <p:sldId id="402" r:id="rId26"/>
    <p:sldId id="401" r:id="rId27"/>
    <p:sldId id="386" r:id="rId28"/>
    <p:sldId id="403" r:id="rId29"/>
    <p:sldId id="406" r:id="rId30"/>
    <p:sldId id="405" r:id="rId31"/>
    <p:sldId id="404"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382" r:id="rId47"/>
    <p:sldId id="381" r:id="rId48"/>
    <p:sldId id="380" r:id="rId49"/>
    <p:sldId id="363" r:id="rId50"/>
  </p:sldIdLst>
  <p:sldSz cx="10080625" cy="7559675"/>
  <p:notesSz cx="6669088" cy="9926638"/>
  <p:defaultTextStyle>
    <a:defPPr>
      <a:defRPr lang="en-GB"/>
    </a:defPPr>
    <a:lvl1pPr algn="l" defTabSz="457200" rtl="0" eaLnBrk="0" fontAlgn="base" hangingPunct="0">
      <a:spcBef>
        <a:spcPct val="0"/>
      </a:spcBef>
      <a:spcAft>
        <a:spcPct val="0"/>
      </a:spcAft>
      <a:defRPr kern="1200">
        <a:solidFill>
          <a:schemeClr val="bg1"/>
        </a:solidFill>
        <a:latin typeface="Arial" charset="0"/>
        <a:ea typeface="Lucida Sans Unicode" pitchFamily="34" charset="0"/>
        <a:cs typeface="Lucida Sans Unicode" pitchFamily="34" charset="0"/>
      </a:defRPr>
    </a:lvl1pPr>
    <a:lvl2pPr marL="742950" indent="-285750" algn="l" defTabSz="457200" rtl="0" eaLnBrk="0" fontAlgn="base" hangingPunct="0">
      <a:spcBef>
        <a:spcPct val="0"/>
      </a:spcBef>
      <a:spcAft>
        <a:spcPct val="0"/>
      </a:spcAft>
      <a:defRPr kern="1200">
        <a:solidFill>
          <a:schemeClr val="bg1"/>
        </a:solidFill>
        <a:latin typeface="Arial" charset="0"/>
        <a:ea typeface="Lucida Sans Unicode" pitchFamily="34" charset="0"/>
        <a:cs typeface="Lucida Sans Unicode" pitchFamily="34" charset="0"/>
      </a:defRPr>
    </a:lvl2pPr>
    <a:lvl3pPr marL="1143000" indent="-228600" algn="l" defTabSz="457200" rtl="0" eaLnBrk="0" fontAlgn="base" hangingPunct="0">
      <a:spcBef>
        <a:spcPct val="0"/>
      </a:spcBef>
      <a:spcAft>
        <a:spcPct val="0"/>
      </a:spcAft>
      <a:defRPr kern="1200">
        <a:solidFill>
          <a:schemeClr val="bg1"/>
        </a:solidFill>
        <a:latin typeface="Arial" charset="0"/>
        <a:ea typeface="Lucida Sans Unicode" pitchFamily="34" charset="0"/>
        <a:cs typeface="Lucida Sans Unicode" pitchFamily="34" charset="0"/>
      </a:defRPr>
    </a:lvl3pPr>
    <a:lvl4pPr marL="1600200" indent="-228600" algn="l" defTabSz="457200" rtl="0" eaLnBrk="0" fontAlgn="base" hangingPunct="0">
      <a:spcBef>
        <a:spcPct val="0"/>
      </a:spcBef>
      <a:spcAft>
        <a:spcPct val="0"/>
      </a:spcAft>
      <a:defRPr kern="1200">
        <a:solidFill>
          <a:schemeClr val="bg1"/>
        </a:solidFill>
        <a:latin typeface="Arial" charset="0"/>
        <a:ea typeface="Lucida Sans Unicode" pitchFamily="34" charset="0"/>
        <a:cs typeface="Lucida Sans Unicode" pitchFamily="34" charset="0"/>
      </a:defRPr>
    </a:lvl4pPr>
    <a:lvl5pPr marL="2057400" indent="-228600" algn="l" defTabSz="457200" rtl="0" eaLnBrk="0" fontAlgn="base" hangingPunct="0">
      <a:spcBef>
        <a:spcPct val="0"/>
      </a:spcBef>
      <a:spcAft>
        <a:spcPct val="0"/>
      </a:spcAft>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2">
          <p15:clr>
            <a:srgbClr val="A4A3A4"/>
          </p15:clr>
        </p15:guide>
        <p15:guide id="2" pos="18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89AB4B"/>
    <a:srgbClr val="009999"/>
    <a:srgbClr val="EEE3CE"/>
    <a:srgbClr val="A2BF6D"/>
    <a:srgbClr val="DFCAA1"/>
    <a:srgbClr val="B9CF91"/>
    <a:srgbClr val="91D4FD"/>
    <a:srgbClr val="BEE6FE"/>
    <a:srgbClr val="CE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p:cViewPr varScale="1">
        <p:scale>
          <a:sx n="61" d="100"/>
          <a:sy n="61" d="100"/>
        </p:scale>
        <p:origin x="456" y="4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42"/>
        <p:guide pos="185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lnSpc>
                <a:spcPct val="93000"/>
              </a:lnSpc>
              <a:buClr>
                <a:srgbClr val="000000"/>
              </a:buClr>
              <a:buSzPct val="100000"/>
              <a:buFont typeface="Times New Roman" pitchFamily="16" charset="0"/>
              <a:buNone/>
              <a:defRPr sz="1200">
                <a:latin typeface="Arial" charset="0"/>
                <a:ea typeface="+mn-ea"/>
                <a:cs typeface="Lucida Sans Unicode" charset="0"/>
              </a:defRPr>
            </a:lvl1pPr>
          </a:lstStyle>
          <a:p>
            <a:pPr>
              <a:defRPr/>
            </a:pPr>
            <a:endParaRPr lang="sl-SI"/>
          </a:p>
        </p:txBody>
      </p:sp>
      <p:sp>
        <p:nvSpPr>
          <p:cNvPr id="3" name="Ograda datuma 2">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eaLnBrk="1" hangingPunct="1">
              <a:lnSpc>
                <a:spcPct val="93000"/>
              </a:lnSpc>
              <a:buClr>
                <a:srgbClr val="000000"/>
              </a:buClr>
              <a:buSzPct val="100000"/>
              <a:buFont typeface="Times New Roman" pitchFamily="16" charset="0"/>
              <a:buNone/>
              <a:defRPr sz="1200">
                <a:latin typeface="Arial" charset="0"/>
                <a:ea typeface="+mn-ea"/>
                <a:cs typeface="Lucida Sans Unicode" charset="0"/>
              </a:defRPr>
            </a:lvl1pPr>
          </a:lstStyle>
          <a:p>
            <a:pPr>
              <a:defRPr/>
            </a:pPr>
            <a:fld id="{AB0C2478-D941-4A57-A0BB-F77BE1475F38}" type="datetimeFigureOut">
              <a:rPr lang="sl-SI"/>
              <a:pPr>
                <a:defRPr/>
              </a:pPr>
              <a:t>3. 02. 2021</a:t>
            </a:fld>
            <a:endParaRPr lang="sl-SI"/>
          </a:p>
        </p:txBody>
      </p:sp>
      <p:sp>
        <p:nvSpPr>
          <p:cNvPr id="4" name="Ograda noge 3">
            <a:extLst/>
          </p:cNvPr>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eaLnBrk="1" hangingPunct="1">
              <a:lnSpc>
                <a:spcPct val="93000"/>
              </a:lnSpc>
              <a:buClr>
                <a:srgbClr val="000000"/>
              </a:buClr>
              <a:buSzPct val="100000"/>
              <a:buFont typeface="Times New Roman" pitchFamily="16" charset="0"/>
              <a:buNone/>
              <a:defRPr sz="1200">
                <a:latin typeface="Arial" charset="0"/>
                <a:ea typeface="+mn-ea"/>
                <a:cs typeface="Lucida Sans Unicode" charset="0"/>
              </a:defRPr>
            </a:lvl1pPr>
          </a:lstStyle>
          <a:p>
            <a:pPr>
              <a:defRPr/>
            </a:pPr>
            <a:endParaRPr lang="sl-SI"/>
          </a:p>
        </p:txBody>
      </p:sp>
      <p:sp>
        <p:nvSpPr>
          <p:cNvPr id="5" name="Ograda številke diapozitiva 4">
            <a:extLst/>
          </p:cNvPr>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3000"/>
              </a:lnSpc>
              <a:buClr>
                <a:srgbClr val="000000"/>
              </a:buClr>
              <a:buSzPct val="100000"/>
              <a:buFont typeface="Times New Roman" pitchFamily="18" charset="0"/>
              <a:buNone/>
              <a:defRPr sz="1200"/>
            </a:lvl1pPr>
          </a:lstStyle>
          <a:p>
            <a:fld id="{7D1BC3B3-2554-45A4-8F1A-F6214BF47970}"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6669088" cy="9926638"/>
          </a:xfrm>
          <a:prstGeom prst="roundRect">
            <a:avLst>
              <a:gd name="adj" fmla="val 19"/>
            </a:avLst>
          </a:prstGeom>
          <a:solidFill>
            <a:srgbClr val="FFFFFF"/>
          </a:solidFill>
          <a:ln w="9360">
            <a:noFill/>
            <a:miter lim="800000"/>
            <a:headEnd/>
            <a:tailEnd/>
          </a:ln>
        </p:spPr>
        <p:txBody>
          <a:bodyPr wrap="none" lIns="85103" tIns="42552" rIns="85103" bIns="42552" anchor="ctr"/>
          <a:lstStyle/>
          <a:p>
            <a:pPr eaLnBrk="1" hangingPunct="1">
              <a:lnSpc>
                <a:spcPct val="93000"/>
              </a:lnSpc>
              <a:buClr>
                <a:srgbClr val="000000"/>
              </a:buClr>
              <a:buSzPct val="100000"/>
              <a:buFont typeface="Times New Roman" pitchFamily="18" charset="0"/>
              <a:buNone/>
            </a:pPr>
            <a:endParaRPr lang="en-US"/>
          </a:p>
        </p:txBody>
      </p:sp>
      <p:sp>
        <p:nvSpPr>
          <p:cNvPr id="2051" name="AutoShape 2"/>
          <p:cNvSpPr>
            <a:spLocks noChangeArrowheads="1"/>
          </p:cNvSpPr>
          <p:nvPr/>
        </p:nvSpPr>
        <p:spPr bwMode="auto">
          <a:xfrm>
            <a:off x="0" y="0"/>
            <a:ext cx="6669088" cy="9926638"/>
          </a:xfrm>
          <a:prstGeom prst="roundRect">
            <a:avLst>
              <a:gd name="adj" fmla="val 19"/>
            </a:avLst>
          </a:prstGeom>
          <a:solidFill>
            <a:srgbClr val="FFFFFF"/>
          </a:solidFill>
          <a:ln w="9525">
            <a:noFill/>
            <a:round/>
            <a:headEnd/>
            <a:tailEnd/>
          </a:ln>
        </p:spPr>
        <p:txBody>
          <a:bodyPr wrap="none" lIns="85103" tIns="42552" rIns="85103" bIns="42552" anchor="ctr"/>
          <a:lstStyle/>
          <a:p>
            <a:pPr eaLnBrk="1" hangingPunct="1">
              <a:lnSpc>
                <a:spcPct val="93000"/>
              </a:lnSpc>
              <a:buClr>
                <a:srgbClr val="000000"/>
              </a:buClr>
              <a:buSzPct val="100000"/>
              <a:buFont typeface="Times New Roman" pitchFamily="18" charset="0"/>
              <a:buNone/>
            </a:pPr>
            <a:endParaRPr lang="en-US"/>
          </a:p>
        </p:txBody>
      </p:sp>
      <p:sp>
        <p:nvSpPr>
          <p:cNvPr id="2052" name="Rectangle 3"/>
          <p:cNvSpPr>
            <a:spLocks noGrp="1" noRot="1" noChangeAspect="1" noChangeArrowheads="1"/>
          </p:cNvSpPr>
          <p:nvPr>
            <p:ph type="sldImg"/>
          </p:nvPr>
        </p:nvSpPr>
        <p:spPr bwMode="auto">
          <a:xfrm>
            <a:off x="854075" y="754063"/>
            <a:ext cx="4956175" cy="3717925"/>
          </a:xfrm>
          <a:prstGeom prst="rect">
            <a:avLst/>
          </a:prstGeom>
          <a:noFill/>
          <a:ln w="9525">
            <a:noFill/>
            <a:round/>
            <a:headEnd/>
            <a:tailEnd/>
          </a:ln>
        </p:spPr>
      </p:sp>
      <p:sp>
        <p:nvSpPr>
          <p:cNvPr id="2" name="Rectangle 4">
            <a:extLst/>
          </p:cNvPr>
          <p:cNvSpPr>
            <a:spLocks noGrp="1" noChangeArrowheads="1"/>
          </p:cNvSpPr>
          <p:nvPr>
            <p:ph type="body"/>
          </p:nvPr>
        </p:nvSpPr>
        <p:spPr bwMode="auto">
          <a:xfrm>
            <a:off x="666750" y="4714875"/>
            <a:ext cx="5332413" cy="4460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3" name="Rectangle 5">
            <a:extLst/>
          </p:cNvPr>
          <p:cNvSpPr>
            <a:spLocks noGrp="1" noChangeArrowheads="1"/>
          </p:cNvSpPr>
          <p:nvPr>
            <p:ph type="hdr"/>
          </p:nvPr>
        </p:nvSpPr>
        <p:spPr bwMode="auto">
          <a:xfrm>
            <a:off x="0" y="0"/>
            <a:ext cx="2890838"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0" algn="l"/>
                <a:tab pos="425516" algn="l"/>
                <a:tab pos="851032" algn="l"/>
                <a:tab pos="1276548" algn="l"/>
                <a:tab pos="1702064" algn="l"/>
                <a:tab pos="2127580" algn="l"/>
                <a:tab pos="2553096" algn="l"/>
                <a:tab pos="2978612" algn="l"/>
                <a:tab pos="3404128" algn="l"/>
                <a:tab pos="3829644" algn="l"/>
                <a:tab pos="4255160" algn="l"/>
                <a:tab pos="4680676" algn="l"/>
                <a:tab pos="5106192" algn="l"/>
                <a:tab pos="5531709" algn="l"/>
                <a:tab pos="5957225" algn="l"/>
                <a:tab pos="6382741" algn="l"/>
                <a:tab pos="6808257" algn="l"/>
                <a:tab pos="7233773" algn="l"/>
                <a:tab pos="7659289" algn="l"/>
                <a:tab pos="8084805" algn="l"/>
                <a:tab pos="8510321" algn="l"/>
              </a:tabLst>
              <a:defRPr sz="1300">
                <a:solidFill>
                  <a:srgbClr val="000000"/>
                </a:solidFill>
                <a:latin typeface="Times New Roman" pitchFamily="16" charset="0"/>
                <a:ea typeface="+mn-ea"/>
                <a:cs typeface="Lucida Sans Unicode" pitchFamily="32" charset="0"/>
              </a:defRPr>
            </a:lvl1pPr>
          </a:lstStyle>
          <a:p>
            <a:pPr>
              <a:defRPr/>
            </a:pPr>
            <a:endParaRPr lang="en-US"/>
          </a:p>
        </p:txBody>
      </p:sp>
      <p:sp>
        <p:nvSpPr>
          <p:cNvPr id="2054" name="Rectangle 6">
            <a:extLst/>
          </p:cNvPr>
          <p:cNvSpPr>
            <a:spLocks noGrp="1" noChangeArrowheads="1"/>
          </p:cNvSpPr>
          <p:nvPr>
            <p:ph type="dt"/>
          </p:nvPr>
        </p:nvSpPr>
        <p:spPr bwMode="auto">
          <a:xfrm>
            <a:off x="3775075" y="0"/>
            <a:ext cx="2889250"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hangingPunct="1">
              <a:lnSpc>
                <a:spcPct val="95000"/>
              </a:lnSpc>
              <a:buClr>
                <a:srgbClr val="000000"/>
              </a:buClr>
              <a:buSzPct val="100000"/>
              <a:buFont typeface="Times New Roman" pitchFamily="16" charset="0"/>
              <a:buNone/>
              <a:tabLst>
                <a:tab pos="0" algn="l"/>
                <a:tab pos="425516" algn="l"/>
                <a:tab pos="851032" algn="l"/>
                <a:tab pos="1276548" algn="l"/>
                <a:tab pos="1702064" algn="l"/>
                <a:tab pos="2127580" algn="l"/>
                <a:tab pos="2553096" algn="l"/>
                <a:tab pos="2978612" algn="l"/>
                <a:tab pos="3404128" algn="l"/>
                <a:tab pos="3829644" algn="l"/>
                <a:tab pos="4255160" algn="l"/>
                <a:tab pos="4680676" algn="l"/>
                <a:tab pos="5106192" algn="l"/>
                <a:tab pos="5531709" algn="l"/>
                <a:tab pos="5957225" algn="l"/>
                <a:tab pos="6382741" algn="l"/>
                <a:tab pos="6808257" algn="l"/>
                <a:tab pos="7233773" algn="l"/>
                <a:tab pos="7659289" algn="l"/>
                <a:tab pos="8084805" algn="l"/>
                <a:tab pos="8510321" algn="l"/>
              </a:tabLst>
              <a:defRPr sz="1300">
                <a:solidFill>
                  <a:srgbClr val="000000"/>
                </a:solidFill>
                <a:latin typeface="Times New Roman" pitchFamily="16" charset="0"/>
                <a:ea typeface="+mn-ea"/>
                <a:cs typeface="Lucida Sans Unicode" pitchFamily="32" charset="0"/>
              </a:defRPr>
            </a:lvl1pPr>
          </a:lstStyle>
          <a:p>
            <a:pPr>
              <a:defRPr/>
            </a:pPr>
            <a:endParaRPr lang="en-US"/>
          </a:p>
        </p:txBody>
      </p:sp>
      <p:sp>
        <p:nvSpPr>
          <p:cNvPr id="2055" name="Rectangle 7">
            <a:extLst/>
          </p:cNvPr>
          <p:cNvSpPr>
            <a:spLocks noGrp="1" noChangeArrowheads="1"/>
          </p:cNvSpPr>
          <p:nvPr>
            <p:ph type="ftr"/>
          </p:nvPr>
        </p:nvSpPr>
        <p:spPr bwMode="auto">
          <a:xfrm>
            <a:off x="0" y="9429750"/>
            <a:ext cx="2890838"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0" algn="l"/>
                <a:tab pos="425516" algn="l"/>
                <a:tab pos="851032" algn="l"/>
                <a:tab pos="1276548" algn="l"/>
                <a:tab pos="1702064" algn="l"/>
                <a:tab pos="2127580" algn="l"/>
                <a:tab pos="2553096" algn="l"/>
                <a:tab pos="2978612" algn="l"/>
                <a:tab pos="3404128" algn="l"/>
                <a:tab pos="3829644" algn="l"/>
                <a:tab pos="4255160" algn="l"/>
                <a:tab pos="4680676" algn="l"/>
                <a:tab pos="5106192" algn="l"/>
                <a:tab pos="5531709" algn="l"/>
                <a:tab pos="5957225" algn="l"/>
                <a:tab pos="6382741" algn="l"/>
                <a:tab pos="6808257" algn="l"/>
                <a:tab pos="7233773" algn="l"/>
                <a:tab pos="7659289" algn="l"/>
                <a:tab pos="8084805" algn="l"/>
                <a:tab pos="8510321" algn="l"/>
              </a:tabLst>
              <a:defRPr sz="1300">
                <a:solidFill>
                  <a:srgbClr val="000000"/>
                </a:solidFill>
                <a:latin typeface="Times New Roman" pitchFamily="16" charset="0"/>
                <a:ea typeface="+mn-ea"/>
                <a:cs typeface="Lucida Sans Unicode" pitchFamily="32" charset="0"/>
              </a:defRPr>
            </a:lvl1pPr>
          </a:lstStyle>
          <a:p>
            <a:pPr>
              <a:defRPr/>
            </a:pPr>
            <a:endParaRPr lang="en-US"/>
          </a:p>
        </p:txBody>
      </p:sp>
      <p:sp>
        <p:nvSpPr>
          <p:cNvPr id="2056" name="Rectangle 8">
            <a:extLst/>
          </p:cNvPr>
          <p:cNvSpPr>
            <a:spLocks noGrp="1" noChangeArrowheads="1"/>
          </p:cNvSpPr>
          <p:nvPr>
            <p:ph type="sldNum"/>
          </p:nvPr>
        </p:nvSpPr>
        <p:spPr bwMode="auto">
          <a:xfrm>
            <a:off x="3775075" y="9429750"/>
            <a:ext cx="2889250"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hangingPunct="1">
              <a:lnSpc>
                <a:spcPct val="95000"/>
              </a:lnSpc>
              <a:buClr>
                <a:srgbClr val="000000"/>
              </a:buClr>
              <a:buSzPct val="100000"/>
              <a:buFont typeface="Times New Roman" pitchFamily="18" charset="0"/>
              <a:buNone/>
              <a:tabLst>
                <a:tab pos="0" algn="l"/>
                <a:tab pos="425450" algn="l"/>
                <a:tab pos="850900" algn="l"/>
                <a:tab pos="1276350" algn="l"/>
                <a:tab pos="1701800" algn="l"/>
                <a:tab pos="2127250" algn="l"/>
                <a:tab pos="2552700" algn="l"/>
                <a:tab pos="2978150" algn="l"/>
                <a:tab pos="3403600" algn="l"/>
                <a:tab pos="3829050" algn="l"/>
                <a:tab pos="4254500" algn="l"/>
                <a:tab pos="4679950" algn="l"/>
                <a:tab pos="5105400" algn="l"/>
                <a:tab pos="5530850" algn="l"/>
                <a:tab pos="5956300" algn="l"/>
                <a:tab pos="6381750" algn="l"/>
                <a:tab pos="6807200" algn="l"/>
                <a:tab pos="7232650" algn="l"/>
                <a:tab pos="7658100" algn="l"/>
                <a:tab pos="8083550" algn="l"/>
                <a:tab pos="8509000" algn="l"/>
              </a:tabLst>
              <a:defRPr sz="1300">
                <a:solidFill>
                  <a:srgbClr val="000000"/>
                </a:solidFill>
                <a:latin typeface="Times New Roman" pitchFamily="18" charset="0"/>
              </a:defRPr>
            </a:lvl1pPr>
          </a:lstStyle>
          <a:p>
            <a:fld id="{7536265A-EEF9-4455-B343-A7029DA12B8A}"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p:spPr>
        <p:txBody>
          <a:bodyPr/>
          <a:lstStyle/>
          <a:p>
            <a:endParaRPr lang="en-US" altLang="sl-SI" dirty="0" smtClean="0">
              <a:latin typeface="Times New Roman" pitchFamily="18" charset="0"/>
            </a:endParaRPr>
          </a:p>
        </p:txBody>
      </p:sp>
      <p:sp>
        <p:nvSpPr>
          <p:cNvPr id="112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024E6E6-0C38-41F5-BC42-595126D583E5}" type="slidenum">
              <a:rPr lang="en-US" altLang="sl-SI"/>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alt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altLang="sl-S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altLang="sl-S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altLang="sl-S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altLang="sl-S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altLang="sl-S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altLang="sl-S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altLang="sl-S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altLang="sl-S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US" alt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altLang="sl-S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altLang="sl-SI"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altLang="sl-SI"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altLang="sl-SI"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altLang="sl-SI"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altLang="sl-SI"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altLang="sl-SI"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en-US" altLang="sl-SI"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US" altLang="sl-SI"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US" altLang="sl-SI"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29</a:t>
            </a:fld>
            <a:endParaRPr lang="en-US" alt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US" altLang="sl-SI"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30</a:t>
            </a:fld>
            <a:endParaRPr lang="en-US" altLang="sl-SI"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31</a:t>
            </a:fld>
            <a:endParaRPr lang="en-US" altLang="sl-SI"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32</a:t>
            </a:fld>
            <a:endParaRPr lang="en-US" altLang="sl-SI"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33</a:t>
            </a:fld>
            <a:endParaRPr lang="en-US" altLang="sl-SI"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34</a:t>
            </a:fld>
            <a:endParaRPr lang="en-US" altLang="sl-SI"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35</a:t>
            </a:fld>
            <a:endParaRPr lang="en-US" altLang="sl-SI"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US" altLang="sl-SI"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37</a:t>
            </a:fld>
            <a:endParaRPr lang="en-US" altLang="sl-SI"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38</a:t>
            </a:fld>
            <a:endParaRPr lang="en-US" altLang="sl-SI"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39</a:t>
            </a:fld>
            <a:endParaRPr lang="en-US" altLang="sl-S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US" altLang="sl-SI"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40</a:t>
            </a:fld>
            <a:endParaRPr lang="en-US" altLang="sl-SI"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41</a:t>
            </a:fld>
            <a:endParaRPr lang="en-US" altLang="sl-SI"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42</a:t>
            </a:fld>
            <a:endParaRPr lang="en-US" altLang="sl-SI"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43</a:t>
            </a:fld>
            <a:endParaRPr lang="en-US" altLang="sl-SI"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44</a:t>
            </a:fld>
            <a:endParaRPr lang="en-US" altLang="sl-SI"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45</a:t>
            </a:fld>
            <a:endParaRPr lang="en-US" altLang="sl-SI"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46</a:t>
            </a:fld>
            <a:endParaRPr lang="en-US" altLang="sl-SI"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47</a:t>
            </a:fld>
            <a:endParaRPr lang="en-US" altLang="sl-SI"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48</a:t>
            </a:fld>
            <a:endParaRPr lang="en-US" altLang="sl-SI"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sldNum" sz="quarter"/>
          </p:nvPr>
        </p:nvSpPr>
        <p:spPr>
          <a:noFill/>
        </p:spPr>
        <p:txBody>
          <a:bodyPr/>
          <a:lstStyle/>
          <a:p>
            <a:fld id="{D2BBD949-63FE-4783-89EA-B9007896DC6F}" type="slidenum">
              <a:rPr lang="en-US" altLang="sl-SI" smtClean="0"/>
              <a:pPr/>
              <a:t>49</a:t>
            </a:fld>
            <a:endParaRPr lang="en-US" altLang="sl-SI" smtClean="0"/>
          </a:p>
        </p:txBody>
      </p:sp>
      <p:sp>
        <p:nvSpPr>
          <p:cNvPr id="38915" name="Text Box 1"/>
          <p:cNvSpPr txBox="1">
            <a:spLocks noChangeArrowheads="1"/>
          </p:cNvSpPr>
          <p:nvPr/>
        </p:nvSpPr>
        <p:spPr bwMode="auto">
          <a:xfrm>
            <a:off x="1176338" y="754063"/>
            <a:ext cx="4313237" cy="3719512"/>
          </a:xfrm>
          <a:prstGeom prst="rect">
            <a:avLst/>
          </a:prstGeom>
          <a:solidFill>
            <a:srgbClr val="FFFFFF"/>
          </a:solidFill>
          <a:ln w="9525">
            <a:solidFill>
              <a:srgbClr val="000000"/>
            </a:solidFill>
            <a:miter lim="800000"/>
            <a:headEnd/>
            <a:tailEnd/>
          </a:ln>
        </p:spPr>
        <p:txBody>
          <a:bodyPr wrap="none" lIns="85103" tIns="42552" rIns="85103" bIns="42552" anchor="ctr"/>
          <a:lstStyle/>
          <a:p>
            <a:pPr eaLnBrk="1" hangingPunct="1">
              <a:lnSpc>
                <a:spcPct val="93000"/>
              </a:lnSpc>
              <a:buClr>
                <a:srgbClr val="000000"/>
              </a:buClr>
              <a:buSzPct val="100000"/>
              <a:buFont typeface="Times New Roman" pitchFamily="18" charset="0"/>
              <a:buNone/>
            </a:pPr>
            <a:endParaRPr lang="en-US" altLang="sl-SI"/>
          </a:p>
        </p:txBody>
      </p:sp>
      <p:sp>
        <p:nvSpPr>
          <p:cNvPr id="38916" name="Rectangle 2"/>
          <p:cNvSpPr>
            <a:spLocks noGrp="1" noChangeArrowheads="1"/>
          </p:cNvSpPr>
          <p:nvPr>
            <p:ph type="body"/>
          </p:nvPr>
        </p:nvSpPr>
        <p:spPr>
          <a:xfrm>
            <a:off x="666750" y="4714875"/>
            <a:ext cx="5334000" cy="4462463"/>
          </a:xfrm>
          <a:noFill/>
          <a:ln/>
        </p:spPr>
        <p:txBody>
          <a:bodyPr wrap="none" anchor="ctr"/>
          <a:lstStyle/>
          <a:p>
            <a:endParaRPr lang="en-US" altLang="sl-SI"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altLang="sl-S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altLang="sl-S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alt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altLang="sl-S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p:spPr>
        <p:txBody>
          <a:bodyPr/>
          <a:lstStyle/>
          <a:p>
            <a:endParaRPr lang="en-US" altLang="sl-SI" smtClean="0">
              <a:latin typeface="Times New Roman" pitchFamily="18" charset="0"/>
            </a:endParaRPr>
          </a:p>
        </p:txBody>
      </p:sp>
      <p:sp>
        <p:nvSpPr>
          <p:cNvPr id="36868" name="Slide Number Placeholder 3"/>
          <p:cNvSpPr>
            <a:spLocks noGrp="1"/>
          </p:cNvSpPr>
          <p:nvPr>
            <p:ph type="sldNum" sz="quarter"/>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45A8112-2DEE-4ADA-BAB1-FE96AE4A9408}" type="slidenum">
              <a:rPr lang="en-US" altLang="sl-S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altLang="sl-S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p:cNvPr>
          <p:cNvSpPr>
            <a:spLocks noGrp="1" noChangeArrowheads="1"/>
          </p:cNvSpPr>
          <p:nvPr>
            <p:ph type="sldNum" idx="12"/>
          </p:nvPr>
        </p:nvSpPr>
        <p:spPr>
          <a:ln/>
        </p:spPr>
        <p:txBody>
          <a:bodyPr/>
          <a:lstStyle>
            <a:lvl1pPr>
              <a:defRPr/>
            </a:lvl1pPr>
          </a:lstStyle>
          <a:p>
            <a:fld id="{09F25CF2-557D-4FF4-AAD0-3F4D8B970661}" type="slidenum">
              <a:rPr lang="en-US" altLang="sl-SI"/>
              <a:pPr/>
              <a:t>‹#›</a:t>
            </a:fld>
            <a:endParaRPr lang="en-US"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p:cNvPr>
          <p:cNvSpPr>
            <a:spLocks noGrp="1" noChangeArrowheads="1"/>
          </p:cNvSpPr>
          <p:nvPr>
            <p:ph type="sldNum" idx="12"/>
          </p:nvPr>
        </p:nvSpPr>
        <p:spPr>
          <a:ln/>
        </p:spPr>
        <p:txBody>
          <a:bodyPr/>
          <a:lstStyle>
            <a:lvl1pPr>
              <a:defRPr/>
            </a:lvl1pPr>
          </a:lstStyle>
          <a:p>
            <a:fld id="{367250F8-8420-4BD6-8784-D6A1D9389335}" type="slidenum">
              <a:rPr lang="en-US" altLang="sl-SI"/>
              <a:pPr/>
              <a:t>‹#›</a:t>
            </a:fld>
            <a:endParaRPr lang="en-US" alt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8450"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p:cNvPr>
          <p:cNvSpPr>
            <a:spLocks noGrp="1" noChangeArrowheads="1"/>
          </p:cNvSpPr>
          <p:nvPr>
            <p:ph type="sldNum" idx="12"/>
          </p:nvPr>
        </p:nvSpPr>
        <p:spPr>
          <a:ln/>
        </p:spPr>
        <p:txBody>
          <a:bodyPr/>
          <a:lstStyle>
            <a:lvl1pPr>
              <a:defRPr/>
            </a:lvl1pPr>
          </a:lstStyle>
          <a:p>
            <a:fld id="{4B926285-3169-4369-B934-C0388F5F637E}" type="slidenum">
              <a:rPr lang="en-US" altLang="sl-SI"/>
              <a:pPr/>
              <a:t>‹#›</a:t>
            </a:fld>
            <a:endParaRPr lang="en-US" alt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p:cNvPr>
          <p:cNvSpPr>
            <a:spLocks noGrp="1" noChangeArrowheads="1"/>
          </p:cNvSpPr>
          <p:nvPr>
            <p:ph type="sldNum" idx="12"/>
          </p:nvPr>
        </p:nvSpPr>
        <p:spPr>
          <a:ln/>
        </p:spPr>
        <p:txBody>
          <a:bodyPr/>
          <a:lstStyle>
            <a:lvl1pPr>
              <a:defRPr/>
            </a:lvl1pPr>
          </a:lstStyle>
          <a:p>
            <a:fld id="{85BBD521-165C-4DF6-92E7-FAA579D7D270}" type="slidenum">
              <a:rPr lang="en-US" altLang="sl-SI"/>
              <a:pPr/>
              <a:t>‹#›</a:t>
            </a:fld>
            <a:endParaRPr lang="en-US" alt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p:cNvPr>
          <p:cNvSpPr>
            <a:spLocks noGrp="1" noChangeArrowheads="1"/>
          </p:cNvSpPr>
          <p:nvPr>
            <p:ph type="sldNum" idx="12"/>
          </p:nvPr>
        </p:nvSpPr>
        <p:spPr>
          <a:ln/>
        </p:spPr>
        <p:txBody>
          <a:bodyPr/>
          <a:lstStyle>
            <a:lvl1pPr>
              <a:defRPr/>
            </a:lvl1pPr>
          </a:lstStyle>
          <a:p>
            <a:fld id="{EAF663F5-7BDE-40D1-A969-7A22469B6464}" type="slidenum">
              <a:rPr lang="en-US" altLang="sl-SI"/>
              <a:pPr/>
              <a:t>‹#›</a:t>
            </a:fld>
            <a:endParaRPr lang="en-US" alt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6112"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1750" y="1768475"/>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p:cNvPr>
          <p:cNvSpPr>
            <a:spLocks noGrp="1" noChangeArrowheads="1"/>
          </p:cNvSpPr>
          <p:nvPr>
            <p:ph type="sldNum" idx="12"/>
          </p:nvPr>
        </p:nvSpPr>
        <p:spPr>
          <a:ln/>
        </p:spPr>
        <p:txBody>
          <a:bodyPr/>
          <a:lstStyle>
            <a:lvl1pPr>
              <a:defRPr/>
            </a:lvl1pPr>
          </a:lstStyle>
          <a:p>
            <a:fld id="{EB269978-DE7E-47BC-980D-E636E793F7BD}" type="slidenum">
              <a:rPr lang="en-US" altLang="sl-SI"/>
              <a:pPr/>
              <a:t>‹#›</a:t>
            </a:fld>
            <a:endParaRPr lang="en-US" alt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p:cNvPr>
          <p:cNvSpPr>
            <a:spLocks noGrp="1" noChangeArrowheads="1"/>
          </p:cNvSpPr>
          <p:nvPr>
            <p:ph type="sldNum" idx="12"/>
          </p:nvPr>
        </p:nvSpPr>
        <p:spPr>
          <a:ln/>
        </p:spPr>
        <p:txBody>
          <a:bodyPr/>
          <a:lstStyle>
            <a:lvl1pPr>
              <a:defRPr/>
            </a:lvl1pPr>
          </a:lstStyle>
          <a:p>
            <a:fld id="{AE08BD9A-9CB5-44AD-BF87-F9BDB076F7E7}" type="slidenum">
              <a:rPr lang="en-US" altLang="sl-SI"/>
              <a:pPr/>
              <a:t>‹#›</a:t>
            </a:fld>
            <a:endParaRPr lang="en-US" alt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p:cNvPr>
          <p:cNvSpPr>
            <a:spLocks noGrp="1" noChangeArrowheads="1"/>
          </p:cNvSpPr>
          <p:nvPr>
            <p:ph type="sldNum" idx="12"/>
          </p:nvPr>
        </p:nvSpPr>
        <p:spPr>
          <a:ln/>
        </p:spPr>
        <p:txBody>
          <a:bodyPr/>
          <a:lstStyle>
            <a:lvl1pPr>
              <a:defRPr/>
            </a:lvl1pPr>
          </a:lstStyle>
          <a:p>
            <a:fld id="{39A6AC0D-4629-47F6-AC14-892665F0FA17}" type="slidenum">
              <a:rPr lang="en-US" altLang="sl-SI"/>
              <a:pPr/>
              <a:t>‹#›</a:t>
            </a:fld>
            <a:endParaRPr lang="en-US" alt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p:cNvPr>
          <p:cNvSpPr>
            <a:spLocks noGrp="1" noChangeArrowheads="1"/>
          </p:cNvSpPr>
          <p:nvPr>
            <p:ph type="sldNum" idx="12"/>
          </p:nvPr>
        </p:nvSpPr>
        <p:spPr>
          <a:ln/>
        </p:spPr>
        <p:txBody>
          <a:bodyPr/>
          <a:lstStyle>
            <a:lvl1pPr>
              <a:defRPr/>
            </a:lvl1pPr>
          </a:lstStyle>
          <a:p>
            <a:fld id="{CCE54A1A-0FD3-4AE1-B54B-E4320B6D9B40}" type="slidenum">
              <a:rPr lang="en-US" altLang="sl-SI"/>
              <a:pPr/>
              <a:t>‹#›</a:t>
            </a:fld>
            <a:endParaRPr lang="en-US" alt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p:cNvPr>
          <p:cNvSpPr>
            <a:spLocks noGrp="1" noChangeArrowheads="1"/>
          </p:cNvSpPr>
          <p:nvPr>
            <p:ph type="sldNum" idx="12"/>
          </p:nvPr>
        </p:nvSpPr>
        <p:spPr>
          <a:ln/>
        </p:spPr>
        <p:txBody>
          <a:bodyPr/>
          <a:lstStyle>
            <a:lvl1pPr>
              <a:defRPr/>
            </a:lvl1pPr>
          </a:lstStyle>
          <a:p>
            <a:fld id="{F8F05FD4-1908-4AFE-8180-9D56E3700C6D}" type="slidenum">
              <a:rPr lang="en-US" altLang="sl-SI"/>
              <a:pPr/>
              <a:t>‹#›</a:t>
            </a:fld>
            <a:endParaRPr lang="en-US" alt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p:cNvPr>
          <p:cNvSpPr>
            <a:spLocks noGrp="1" noChangeArrowheads="1"/>
          </p:cNvSpPr>
          <p:nvPr>
            <p:ph type="sldNum" idx="12"/>
          </p:nvPr>
        </p:nvSpPr>
        <p:spPr>
          <a:ln/>
        </p:spPr>
        <p:txBody>
          <a:bodyPr/>
          <a:lstStyle>
            <a:lvl1pPr>
              <a:defRPr/>
            </a:lvl1pPr>
          </a:lstStyle>
          <a:p>
            <a:fld id="{17DED297-CD13-4255-BA94-4574B04B6E77}" type="slidenum">
              <a:rPr lang="en-US" altLang="sl-SI"/>
              <a:pPr/>
              <a:t>‹#›</a:t>
            </a:fld>
            <a:endParaRPr lang="en-US" alt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sl-SI" smtClean="0"/>
              <a:t>Kliknite za urejanje oblike naslova</a:t>
            </a:r>
          </a:p>
        </p:txBody>
      </p:sp>
      <p:sp>
        <p:nvSpPr>
          <p:cNvPr id="1027" name="Rectangle 2"/>
          <p:cNvSpPr>
            <a:spLocks noGrp="1" noChangeArrowheads="1"/>
          </p:cNvSpPr>
          <p:nvPr>
            <p:ph type="body" idx="1"/>
          </p:nvPr>
        </p:nvSpPr>
        <p:spPr bwMode="auto">
          <a:xfrm>
            <a:off x="503238" y="1768475"/>
            <a:ext cx="9066212" cy="49847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altLang="sl-SI" smtClean="0"/>
              <a:t>Kliknite za urejanje oblike orisa</a:t>
            </a:r>
          </a:p>
          <a:p>
            <a:pPr lvl="1"/>
            <a:r>
              <a:rPr lang="en-GB" altLang="sl-SI" smtClean="0"/>
              <a:t>Druga raven orisa</a:t>
            </a:r>
          </a:p>
          <a:p>
            <a:pPr lvl="2"/>
            <a:r>
              <a:rPr lang="en-GB" altLang="sl-SI" smtClean="0"/>
              <a:t>Tretja raven orisa</a:t>
            </a:r>
          </a:p>
          <a:p>
            <a:pPr lvl="3"/>
            <a:r>
              <a:rPr lang="en-GB" altLang="sl-SI" smtClean="0"/>
              <a:t>Četrta raven orisa</a:t>
            </a:r>
          </a:p>
          <a:p>
            <a:pPr lvl="4"/>
            <a:r>
              <a:rPr lang="en-GB" altLang="sl-SI" smtClean="0"/>
              <a:t>Peta raven orisa</a:t>
            </a:r>
          </a:p>
          <a:p>
            <a:pPr lvl="4"/>
            <a:r>
              <a:rPr lang="en-GB" altLang="sl-SI" smtClean="0"/>
              <a:t>Šesta raven orisa</a:t>
            </a:r>
          </a:p>
          <a:p>
            <a:pPr lvl="4"/>
            <a:r>
              <a:rPr lang="en-GB" altLang="sl-SI" smtClean="0"/>
              <a:t>Sedma raven orisa</a:t>
            </a:r>
          </a:p>
          <a:p>
            <a:pPr lvl="4"/>
            <a:r>
              <a:rPr lang="en-GB" altLang="sl-SI" smtClean="0"/>
              <a:t>Osma raven orisa</a:t>
            </a:r>
          </a:p>
          <a:p>
            <a:pPr lvl="4"/>
            <a:r>
              <a:rPr lang="en-GB" altLang="sl-SI" smtClean="0"/>
              <a:t>Deveta raven orisa</a:t>
            </a:r>
          </a:p>
        </p:txBody>
      </p:sp>
      <p:sp>
        <p:nvSpPr>
          <p:cNvPr id="2" name="Rectangle 3">
            <a:extLst/>
          </p:cNvPr>
          <p:cNvSpPr>
            <a:spLocks noGrp="1" noChangeArrowheads="1"/>
          </p:cNvSpPr>
          <p:nvPr>
            <p:ph type="dt"/>
          </p:nvPr>
        </p:nvSpPr>
        <p:spPr bwMode="auto">
          <a:xfrm>
            <a:off x="503238" y="6886575"/>
            <a:ext cx="2343150" cy="5159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mn-ea"/>
                <a:cs typeface="Lucida Sans Unicode" pitchFamily="32" charset="0"/>
              </a:defRPr>
            </a:lvl1pPr>
          </a:lstStyle>
          <a:p>
            <a:pPr>
              <a:defRPr/>
            </a:pPr>
            <a:endParaRPr lang="en-US"/>
          </a:p>
        </p:txBody>
      </p:sp>
      <p:sp>
        <p:nvSpPr>
          <p:cNvPr id="1028" name="Rectangle 4">
            <a:extLst/>
          </p:cNvPr>
          <p:cNvSpPr>
            <a:spLocks noGrp="1" noChangeArrowheads="1"/>
          </p:cNvSpPr>
          <p:nvPr>
            <p:ph type="ftr"/>
          </p:nvPr>
        </p:nvSpPr>
        <p:spPr bwMode="auto">
          <a:xfrm>
            <a:off x="3448050" y="6886575"/>
            <a:ext cx="3190875" cy="5159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lnSpc>
                <a:spcPct val="95000"/>
              </a:lnSpc>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ea typeface="+mn-ea"/>
                <a:cs typeface="Lucida Sans Unicode" pitchFamily="32" charset="0"/>
              </a:defRPr>
            </a:lvl1pPr>
          </a:lstStyle>
          <a:p>
            <a:pPr>
              <a:defRPr/>
            </a:pPr>
            <a:endParaRPr lang="en-US"/>
          </a:p>
        </p:txBody>
      </p:sp>
      <p:sp>
        <p:nvSpPr>
          <p:cNvPr id="1029" name="Rectangle 5">
            <a:extLst/>
          </p:cNvPr>
          <p:cNvSpPr>
            <a:spLocks noGrp="1" noChangeArrowheads="1"/>
          </p:cNvSpPr>
          <p:nvPr>
            <p:ph type="sldNum"/>
          </p:nvPr>
        </p:nvSpPr>
        <p:spPr bwMode="auto">
          <a:xfrm>
            <a:off x="7227888" y="6886575"/>
            <a:ext cx="2343150" cy="5159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hangingPunct="1">
              <a:lnSpc>
                <a:spcPct val="95000"/>
              </a:lnSpc>
              <a:buClr>
                <a:srgbClr val="000000"/>
              </a:buClr>
              <a:buSzPct val="100000"/>
              <a:buFont typeface="Times New Roman" pitchFamily="18" charset="0"/>
              <a:buNone/>
              <a:defRPr sz="1400">
                <a:solidFill>
                  <a:srgbClr val="000000"/>
                </a:solidFill>
                <a:latin typeface="Times New Roman" pitchFamily="18" charset="0"/>
              </a:defRPr>
            </a:lvl1pPr>
          </a:lstStyle>
          <a:p>
            <a:fld id="{30EFAE55-A762-4A8E-9BA7-E4027522818C}"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Lucida Sans Unicode" charset="0"/>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pitchFamily="32"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pitchFamily="32"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pitchFamily="32"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charset="0"/>
          <a:cs typeface="Lucida Sans Unicode" pitchFamily="32"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pitchFamily="32"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Lucida Sans Unicode" charset="0"/>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000000"/>
          </a:solidFill>
          <a:latin typeface="+mn-lt"/>
          <a:ea typeface="Lucida Sans Unicode"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000000"/>
          </a:solidFill>
          <a:latin typeface="+mn-lt"/>
          <a:ea typeface="Lucida Sans Unicode"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000000"/>
          </a:solidFill>
          <a:latin typeface="+mn-lt"/>
          <a:ea typeface="Lucida Sans Unicode"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mn-lt"/>
          <a:ea typeface="Lucida Sans Unicode" charset="0"/>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png"/><Relationship Id="rId4" Type="http://schemas.openxmlformats.org/officeDocument/2006/relationships/hyperlink" Target="http://www.ribiski-sklad.si/Oznacevanje_aktivnosti_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lasdolinasoce.si/promocija-muharjenja-in-ribiskega-turizma-v-posocju/"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ukom.gov.si/index.php?id=871" TargetMode="External"/><Relationship Id="rId5" Type="http://schemas.openxmlformats.org/officeDocument/2006/relationships/hyperlink" Target="PP%20Navodila%20upravi&#269;encem%20ESPR.pptx" TargetMode="Externa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lasdolinasoce.si/sklad-esp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solidFill>
            <a:srgbClr val="00FF00"/>
          </a:solidFill>
          <a:ln w="9525">
            <a:noFill/>
            <a:round/>
            <a:headEnd/>
            <a:tailEnd/>
          </a:ln>
        </p:spPr>
      </p:pic>
      <p:sp>
        <p:nvSpPr>
          <p:cNvPr id="10244"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ltLang="sl-SI">
                <a:solidFill>
                  <a:schemeClr val="tx1"/>
                </a:solidFill>
              </a:rPr>
              <a:t> </a:t>
            </a:r>
            <a:endParaRPr lang="sl-SI" altLang="sl-SI"/>
          </a:p>
        </p:txBody>
      </p:sp>
      <p:sp>
        <p:nvSpPr>
          <p:cNvPr id="10246" name="Pravokotnik 18"/>
          <p:cNvSpPr>
            <a:spLocks noChangeArrowheads="1"/>
          </p:cNvSpPr>
          <p:nvPr/>
        </p:nvSpPr>
        <p:spPr bwMode="auto">
          <a:xfrm>
            <a:off x="925513" y="4770438"/>
            <a:ext cx="2133600" cy="246221"/>
          </a:xfrm>
          <a:prstGeom prst="rect">
            <a:avLst/>
          </a:prstGeom>
          <a:noFill/>
          <a:ln w="9525">
            <a:noFill/>
            <a:miter lim="800000"/>
            <a:headEnd/>
            <a:tailEnd/>
          </a:ln>
        </p:spPr>
        <p:txBody>
          <a:bodyPr>
            <a:spAutoFit/>
          </a:bodyPr>
          <a:lstStyle/>
          <a:p>
            <a:pPr algn="ctr"/>
            <a:endParaRPr lang="sl-SI" altLang="sl-SI" sz="500" b="1" dirty="0">
              <a:solidFill>
                <a:schemeClr val="tx1"/>
              </a:solidFill>
            </a:endParaRPr>
          </a:p>
          <a:p>
            <a:pPr algn="ctr"/>
            <a:endParaRPr lang="sl-SI" altLang="sl-SI" sz="500" b="1" dirty="0">
              <a:solidFill>
                <a:schemeClr val="tx1"/>
              </a:solidFill>
            </a:endParaRPr>
          </a:p>
        </p:txBody>
      </p:sp>
      <p:sp>
        <p:nvSpPr>
          <p:cNvPr id="19" name="Pravokotnik 9"/>
          <p:cNvSpPr>
            <a:spLocks noChangeArrowheads="1"/>
          </p:cNvSpPr>
          <p:nvPr/>
        </p:nvSpPr>
        <p:spPr bwMode="auto">
          <a:xfrm>
            <a:off x="0" y="503237"/>
            <a:ext cx="10080625" cy="523875"/>
          </a:xfrm>
          <a:prstGeom prst="rect">
            <a:avLst/>
          </a:prstGeom>
          <a:noFill/>
          <a:ln w="9525">
            <a:noFill/>
            <a:miter lim="800000"/>
            <a:headEnd/>
            <a:tailEnd/>
          </a:ln>
        </p:spPr>
        <p:txBody>
          <a:bodyPr>
            <a:spAutoFit/>
          </a:bodyPr>
          <a:lstStyle/>
          <a:p>
            <a:pPr algn="ctr">
              <a:buClr>
                <a:srgbClr val="4D4D4D"/>
              </a:buClr>
              <a:defRPr/>
            </a:pPr>
            <a:r>
              <a:rPr lang="sl-SI" altLang="sl-SI" sz="2800" b="1" dirty="0" smtClean="0">
                <a:solidFill>
                  <a:schemeClr val="bg2">
                    <a:lumMod val="50000"/>
                  </a:schemeClr>
                </a:solidFill>
                <a:effectLst>
                  <a:outerShdw blurRad="38100" dist="38100" dir="2700000" algn="tl">
                    <a:srgbClr val="000000">
                      <a:alpha val="43137"/>
                    </a:srgbClr>
                  </a:outerShdw>
                </a:effectLst>
              </a:rPr>
              <a:t> </a:t>
            </a:r>
            <a:endParaRPr lang="sl-SI" altLang="sl-SI" sz="2800" b="1" dirty="0">
              <a:solidFill>
                <a:schemeClr val="bg2">
                  <a:lumMod val="50000"/>
                </a:schemeClr>
              </a:solidFill>
              <a:effectLst>
                <a:outerShdw blurRad="38100" dist="38100" dir="2700000" algn="tl">
                  <a:srgbClr val="000000">
                    <a:alpha val="43137"/>
                  </a:srgbClr>
                </a:outerShdw>
              </a:effectLst>
            </a:endParaRPr>
          </a:p>
        </p:txBody>
      </p:sp>
      <p:sp>
        <p:nvSpPr>
          <p:cNvPr id="22" name="Pravokotnik 21"/>
          <p:cNvSpPr/>
          <p:nvPr/>
        </p:nvSpPr>
        <p:spPr>
          <a:xfrm>
            <a:off x="0" y="6523037"/>
            <a:ext cx="4583112" cy="461665"/>
          </a:xfrm>
          <a:prstGeom prst="rect">
            <a:avLst/>
          </a:prstGeom>
        </p:spPr>
        <p:txBody>
          <a:bodyPr wrap="square">
            <a:spAutoFit/>
          </a:bodyPr>
          <a:lstStyle/>
          <a:p>
            <a:pPr algn="ctr">
              <a:defRPr/>
            </a:pPr>
            <a:r>
              <a:rPr lang="sl-SI" sz="2400" b="1" dirty="0" err="1">
                <a:solidFill>
                  <a:srgbClr val="EEE3CE"/>
                </a:solidFill>
                <a:effectLst>
                  <a:outerShdw blurRad="38100" dist="38100" dir="2700000" algn="tl">
                    <a:srgbClr val="000000">
                      <a:alpha val="43137"/>
                    </a:srgbClr>
                  </a:outerShdw>
                </a:effectLst>
              </a:rPr>
              <a:t>www.lasdolinasoce.si</a:t>
            </a:r>
            <a:endParaRPr lang="sl-SI" sz="2400" b="1" dirty="0">
              <a:solidFill>
                <a:srgbClr val="EEE3CE"/>
              </a:solidFill>
              <a:effectLst>
                <a:outerShdw blurRad="38100" dist="38100" dir="2700000" algn="tl">
                  <a:srgbClr val="000000">
                    <a:alpha val="43137"/>
                  </a:srgbClr>
                </a:outerShdw>
              </a:effectLst>
            </a:endParaRPr>
          </a:p>
        </p:txBody>
      </p:sp>
      <p:pic>
        <p:nvPicPr>
          <p:cNvPr id="8" name="Slika 7" descr="Dopis LAS prva stran300dpi.jpg"/>
          <p:cNvPicPr/>
          <p:nvPr/>
        </p:nvPicPr>
        <p:blipFill>
          <a:blip r:embed="rId4" cstate="print"/>
          <a:srcRect r="2378" b="46866"/>
          <a:stretch>
            <a:fillRect/>
          </a:stretch>
        </p:blipFill>
        <p:spPr>
          <a:xfrm>
            <a:off x="1" y="0"/>
            <a:ext cx="10080624" cy="7559675"/>
          </a:xfrm>
          <a:prstGeom prst="rect">
            <a:avLst/>
          </a:prstGeom>
        </p:spPr>
      </p:pic>
      <p:sp>
        <p:nvSpPr>
          <p:cNvPr id="9" name="PoljeZBesedilom 8"/>
          <p:cNvSpPr txBox="1"/>
          <p:nvPr/>
        </p:nvSpPr>
        <p:spPr>
          <a:xfrm>
            <a:off x="0" y="3398837"/>
            <a:ext cx="10080625" cy="1446550"/>
          </a:xfrm>
          <a:prstGeom prst="rect">
            <a:avLst/>
          </a:prstGeom>
          <a:noFill/>
          <a:ln>
            <a:solidFill>
              <a:srgbClr val="006666"/>
            </a:solidFill>
          </a:ln>
        </p:spPr>
        <p:txBody>
          <a:bodyPr wrap="square">
            <a:spAutoFit/>
          </a:bodyPr>
          <a:lstStyle/>
          <a:p>
            <a:pPr algn="ctr">
              <a:defRPr/>
            </a:pPr>
            <a:r>
              <a:rPr lang="sl-SI" sz="4400" b="1" dirty="0" smtClean="0">
                <a:solidFill>
                  <a:srgbClr val="006666"/>
                </a:solidFill>
                <a:effectLst>
                  <a:outerShdw blurRad="38100" dist="38100" dir="2700000" algn="tl">
                    <a:srgbClr val="000000">
                      <a:alpha val="43137"/>
                    </a:srgbClr>
                  </a:outerShdw>
                </a:effectLst>
              </a:rPr>
              <a:t>Pravilno izvajanje projektov </a:t>
            </a:r>
          </a:p>
          <a:p>
            <a:pPr algn="ctr">
              <a:defRPr/>
            </a:pPr>
            <a:r>
              <a:rPr lang="sl-SI" sz="4400" b="1" dirty="0" smtClean="0">
                <a:solidFill>
                  <a:srgbClr val="006666"/>
                </a:solidFill>
                <a:effectLst>
                  <a:outerShdw blurRad="38100" dist="38100" dir="2700000" algn="tl">
                    <a:srgbClr val="000000">
                      <a:alpha val="43137"/>
                    </a:srgbClr>
                  </a:outerShdw>
                </a:effectLst>
              </a:rPr>
              <a:t>CLLD sofinanciranih iz ESPR</a:t>
            </a:r>
            <a:endParaRPr lang="en-GB" sz="3600" b="1" dirty="0">
              <a:solidFill>
                <a:srgbClr val="006666"/>
              </a:solidFill>
              <a:effectLst>
                <a:outerShdw blurRad="38100" dist="38100" dir="2700000" algn="tl">
                  <a:srgbClr val="000000">
                    <a:alpha val="43137"/>
                  </a:srgbClr>
                </a:outerShdw>
              </a:effectLst>
            </a:endParaRPr>
          </a:p>
        </p:txBody>
      </p:sp>
      <p:sp>
        <p:nvSpPr>
          <p:cNvPr id="10" name="PoljeZBesedilom 9"/>
          <p:cNvSpPr txBox="1"/>
          <p:nvPr/>
        </p:nvSpPr>
        <p:spPr>
          <a:xfrm>
            <a:off x="0" y="5075237"/>
            <a:ext cx="10080625" cy="369332"/>
          </a:xfrm>
          <a:prstGeom prst="rect">
            <a:avLst/>
          </a:prstGeom>
          <a:noFill/>
        </p:spPr>
        <p:txBody>
          <a:bodyPr wrap="square" rtlCol="0">
            <a:spAutoFit/>
          </a:bodyPr>
          <a:lstStyle/>
          <a:p>
            <a:pPr algn="ctr"/>
            <a:r>
              <a:rPr lang="sl-SI" dirty="0" smtClean="0">
                <a:solidFill>
                  <a:schemeClr val="tx1">
                    <a:lumMod val="85000"/>
                    <a:lumOff val="15000"/>
                  </a:schemeClr>
                </a:solidFill>
              </a:rPr>
              <a:t>Greta Černilogar, vodja LAS Dolina Soče | Tolmin, 16. januar 2019</a:t>
            </a:r>
            <a:endParaRPr lang="sl-SI" dirty="0">
              <a:solidFill>
                <a:schemeClr val="tx1">
                  <a:lumMod val="85000"/>
                  <a:lumOff val="15000"/>
                </a:schemeClr>
              </a:solidFill>
            </a:endParaRPr>
          </a:p>
        </p:txBody>
      </p:sp>
      <p:pic>
        <p:nvPicPr>
          <p:cNvPr id="11" name="Slika 10" descr="Logoti LAS-nujni CB.jpg"/>
          <p:cNvPicPr>
            <a:picLocks noChangeAspect="1"/>
          </p:cNvPicPr>
          <p:nvPr/>
        </p:nvPicPr>
        <p:blipFill>
          <a:blip r:embed="rId5" cstate="print">
            <a:clrChange>
              <a:clrFrom>
                <a:srgbClr val="FFFFFF"/>
              </a:clrFrom>
              <a:clrTo>
                <a:srgbClr val="FFFFFF">
                  <a:alpha val="0"/>
                </a:srgbClr>
              </a:clrTo>
            </a:clrChange>
          </a:blip>
          <a:srcRect t="20817" b="16648"/>
          <a:stretch>
            <a:fillRect/>
          </a:stretch>
        </p:blipFill>
        <p:spPr>
          <a:xfrm>
            <a:off x="544512" y="6370637"/>
            <a:ext cx="9307512" cy="1055340"/>
          </a:xfrm>
          <a:prstGeom prst="rect">
            <a:avLst/>
          </a:prstGeom>
        </p:spPr>
      </p:pic>
      <p:pic>
        <p:nvPicPr>
          <p:cNvPr id="2" name="Picture 2" descr="http://lasdolinasoce.si/wp-content/uploads/2018/06/Razvoj-ribistva_v-rob.jpg"/>
          <p:cNvPicPr>
            <a:picLocks noChangeAspect="1" noChangeArrowheads="1"/>
          </p:cNvPicPr>
          <p:nvPr/>
        </p:nvPicPr>
        <p:blipFill>
          <a:blip r:embed="rId6" cstate="print"/>
          <a:srcRect/>
          <a:stretch>
            <a:fillRect/>
          </a:stretch>
        </p:blipFill>
        <p:spPr bwMode="auto">
          <a:xfrm>
            <a:off x="7554912" y="655637"/>
            <a:ext cx="1295400" cy="1295400"/>
          </a:xfrm>
          <a:prstGeom prst="rect">
            <a:avLst/>
          </a:prstGeom>
          <a:noFill/>
        </p:spPr>
      </p:pic>
      <p:pic>
        <p:nvPicPr>
          <p:cNvPr id="14" name="Slika 13">
            <a:extLst>
              <a:ext uri="{FF2B5EF4-FFF2-40B4-BE49-F238E27FC236}">
                <a16:creationId xmlns:a16="http://schemas.microsoft.com/office/drawing/2014/main" id="{70DFF485-93D6-4AF3-9106-19181DA8B245}"/>
              </a:ext>
            </a:extLst>
          </p:cNvPr>
          <p:cNvPicPr>
            <a:picLocks noChangeAspect="1"/>
          </p:cNvPicPr>
          <p:nvPr/>
        </p:nvPicPr>
        <p:blipFill>
          <a:blip r:embed="rId7" cstate="print"/>
          <a:stretch>
            <a:fillRect/>
          </a:stretch>
        </p:blipFill>
        <p:spPr>
          <a:xfrm>
            <a:off x="773112" y="731837"/>
            <a:ext cx="1905000" cy="635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1" y="2332037"/>
            <a:ext cx="10080625" cy="378565"/>
          </a:xfrm>
          <a:prstGeom prst="rect">
            <a:avLst/>
          </a:prstGeom>
          <a:noFill/>
          <a:ln w="9525">
            <a:noFill/>
            <a:miter lim="800000"/>
            <a:headEnd/>
            <a:tailEnd/>
          </a:ln>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1.4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OBVEŠČEVALNA TABLA</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6"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8" name="Pravokotnik 7">
            <a:extLst>
              <a:ext uri="{FF2B5EF4-FFF2-40B4-BE49-F238E27FC236}">
                <a16:creationId xmlns:a16="http://schemas.microsoft.com/office/drawing/2014/main" id="{5504D083-B805-4A9B-B709-48085F92E32E}"/>
              </a:ext>
            </a:extLst>
          </p:cNvPr>
          <p:cNvSpPr/>
          <p:nvPr/>
        </p:nvSpPr>
        <p:spPr>
          <a:xfrm>
            <a:off x="315912" y="2789237"/>
            <a:ext cx="9525000" cy="4763612"/>
          </a:xfrm>
          <a:prstGeom prst="rect">
            <a:avLst/>
          </a:prstGeom>
        </p:spPr>
        <p:txBody>
          <a:bodyPr wrap="square">
            <a:spAutoFit/>
          </a:bodyPr>
          <a:lstStyle/>
          <a:p>
            <a:pPr>
              <a:lnSpc>
                <a:spcPct val="107000"/>
              </a:lnSpc>
              <a:spcAft>
                <a:spcPts val="800"/>
              </a:spcAft>
            </a:pPr>
            <a:endParaRPr lang="sl-SI" sz="500" b="1" dirty="0" smtClean="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000" dirty="0" smtClean="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Vsebovati </a:t>
            </a:r>
            <a:r>
              <a:rPr lang="sl-SI" sz="20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mora naslednje elemente: </a:t>
            </a:r>
          </a:p>
          <a:p>
            <a:pPr marL="342900" lvl="0" indent="-342900">
              <a:lnSpc>
                <a:spcPct val="107000"/>
              </a:lnSpc>
              <a:spcAft>
                <a:spcPts val="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naziv operacije; </a:t>
            </a:r>
          </a:p>
          <a:p>
            <a:pPr marL="342900" lvl="0" indent="-342900">
              <a:lnSpc>
                <a:spcPct val="107000"/>
              </a:lnSpc>
              <a:spcAft>
                <a:spcPts val="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simbol Evropske unije z zapisom Evropska unija</a:t>
            </a:r>
            <a:r>
              <a:rPr lang="sl-SI" sz="20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ki je vedno jasno viden in prikazan na opaznem mestu. Njegov položaj in velikost sta ustrezna glede na velikost materiala ali dokumenta. Višina simbola Unije je najmanj 1 cm. </a:t>
            </a:r>
            <a:r>
              <a:rPr lang="sl-SI" sz="2000" u="sng"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Če so poleg simbola Unije prikazani drugi logotipi, je simbol Unije najmanj enake velikosti, po višini ali širini, kot največji izmed drugih logotipov</a:t>
            </a:r>
            <a:r>
              <a:rPr lang="sl-SI" sz="20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Priporoča se, da sta simbol EU in logotip tretje organizacije primerno ločena.  </a:t>
            </a:r>
          </a:p>
          <a:p>
            <a:pPr marL="342900" lvl="0" indent="-342900">
              <a:lnSpc>
                <a:spcPct val="107000"/>
              </a:lnSpc>
              <a:spcAft>
                <a:spcPts val="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logotip ESPR </a:t>
            </a:r>
            <a:r>
              <a:rPr lang="sl-SI" sz="20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s sklicevanjem na ESPR z izjavo: </a:t>
            </a:r>
            <a:r>
              <a:rPr lang="sl-SI" sz="2000" b="1" u="sng" dirty="0">
                <a:solidFill>
                  <a:srgbClr val="006666"/>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»Evropski sklad za pomorstvo in ribištvo«</a:t>
            </a:r>
            <a:r>
              <a:rPr lang="sl-SI" sz="20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simbol Republike Slovenije: </a:t>
            </a:r>
            <a:r>
              <a:rPr lang="sl-SI" sz="20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zastava ali grb. </a:t>
            </a:r>
          </a:p>
          <a:p>
            <a:pPr marL="342900" lvl="0" indent="-342900">
              <a:lnSpc>
                <a:spcPct val="107000"/>
              </a:lnSpc>
              <a:spcAft>
                <a:spcPts val="80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Prostor na panoju</a:t>
            </a:r>
            <a:r>
              <a:rPr lang="sl-SI" sz="20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rezerviran za informacije o prispevku EU in opis naziva aktivnosti in zavzemati najmanj 25 % celotne površine. Podatki morajo biti čitljivi, pano pa mora biti izdelan iz obstojnega materiala. Upravičenec lahko po lastni presoji izbere najbolj primerno velikost table/panoja, ki pa </a:t>
            </a:r>
            <a:r>
              <a:rPr lang="sl-SI" sz="2000" b="1" u="sng" dirty="0">
                <a:solidFill>
                  <a:srgbClr val="006666"/>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ne sme biti manjša od 100 cm x 150 cm</a:t>
            </a:r>
            <a:r>
              <a:rPr lang="sl-SI" sz="2000" b="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6" name="Označba mesta vsebine 3">
            <a:extLst>
              <a:ext uri="{FF2B5EF4-FFF2-40B4-BE49-F238E27FC236}">
                <a16:creationId xmlns:a16="http://schemas.microsoft.com/office/drawing/2014/main" id="{70E9CC43-0540-4A77-B443-F012AAEE5A80}"/>
              </a:ext>
            </a:extLst>
          </p:cNvPr>
          <p:cNvPicPr>
            <a:picLocks noGrp="1" noChangeAspect="1"/>
          </p:cNvPicPr>
          <p:nvPr>
            <p:ph idx="1"/>
          </p:nvPr>
        </p:nvPicPr>
        <p:blipFill rotWithShape="1">
          <a:blip r:embed="rId4" cstate="print"/>
          <a:srcRect l="4736" r="12059"/>
          <a:stretch/>
        </p:blipFill>
        <p:spPr>
          <a:xfrm>
            <a:off x="1001712" y="2253770"/>
            <a:ext cx="7848600" cy="530590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6" name="Pravokotnik 5"/>
          <p:cNvSpPr/>
          <p:nvPr/>
        </p:nvSpPr>
        <p:spPr>
          <a:xfrm>
            <a:off x="392112" y="2973804"/>
            <a:ext cx="9296400" cy="4585871"/>
          </a:xfrm>
          <a:prstGeom prst="rect">
            <a:avLst/>
          </a:prstGeom>
        </p:spPr>
        <p:txBody>
          <a:bodyPr wrap="square">
            <a:spAutoFit/>
          </a:bodyPr>
          <a:lstStyle/>
          <a:p>
            <a:pPr algn="just"/>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Za označevanje dogodka</a:t>
            </a:r>
            <a:r>
              <a:rPr lang="sl-SI" sz="2000" dirty="0" smtClean="0">
                <a:solidFill>
                  <a:schemeClr val="tx1">
                    <a:lumMod val="85000"/>
                    <a:lumOff val="15000"/>
                  </a:schemeClr>
                </a:solidFill>
                <a:latin typeface="Arial" pitchFamily="34" charset="0"/>
                <a:cs typeface="Arial" pitchFamily="34" charset="0"/>
              </a:rPr>
              <a:t>, sofinanciranega iz javnih sredstev ESPR 2014-2020,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se uporabi plakat</a:t>
            </a:r>
            <a:r>
              <a:rPr lang="sl-SI" sz="2000" dirty="0" smtClean="0">
                <a:solidFill>
                  <a:schemeClr val="tx1">
                    <a:lumMod val="85000"/>
                    <a:lumOff val="15000"/>
                  </a:schemeClr>
                </a:solidFill>
                <a:latin typeface="Arial" pitchFamily="34" charset="0"/>
                <a:cs typeface="Arial" pitchFamily="34" charset="0"/>
              </a:rPr>
              <a:t>. </a:t>
            </a:r>
          </a:p>
          <a:p>
            <a:pPr algn="just"/>
            <a:endParaRPr lang="sl-SI" sz="800" dirty="0" smtClean="0">
              <a:solidFill>
                <a:schemeClr val="tx1">
                  <a:lumMod val="85000"/>
                  <a:lumOff val="15000"/>
                </a:schemeClr>
              </a:solidFill>
              <a:latin typeface="Arial" pitchFamily="34" charset="0"/>
              <a:cs typeface="Arial" pitchFamily="34" charset="0"/>
            </a:endParaRPr>
          </a:p>
          <a:p>
            <a:pPr algn="just"/>
            <a:endParaRPr lang="sl-SI" sz="8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Kot ustrezno se upošteva tudi uporaba transparenta, panoja oz. podobne vizualne vsebine, v kolikor so upoštevane zahteve glede načina označevanja vira sofinanciranja. Plakat se izobesi na vidnem mestu, na primer na mestu izvajanja aktivnosti ali sedežu upravičenca (npr. vhod v zgradbo). Za izobešanje je treba poskrbeti z dnem pričetka izvajanja operacije in mora trajati ves čas operacije – do zaključka operacije (do zadnjega izplačila) oz. v primeru dogodka do zaključka dogodka. </a:t>
            </a:r>
          </a:p>
          <a:p>
            <a:pPr algn="just"/>
            <a:endParaRPr lang="sl-SI" sz="800" dirty="0" smtClean="0">
              <a:solidFill>
                <a:schemeClr val="tx1">
                  <a:lumMod val="85000"/>
                  <a:lumOff val="15000"/>
                </a:schemeClr>
              </a:solidFill>
              <a:latin typeface="Arial" pitchFamily="34" charset="0"/>
              <a:cs typeface="Arial" pitchFamily="34" charset="0"/>
            </a:endParaRPr>
          </a:p>
          <a:p>
            <a:pPr algn="just"/>
            <a:endParaRPr lang="sl-SI" sz="800" dirty="0" smtClean="0">
              <a:solidFill>
                <a:schemeClr val="tx1">
                  <a:lumMod val="85000"/>
                  <a:lumOff val="15000"/>
                </a:schemeClr>
              </a:solidFill>
              <a:latin typeface="Arial" pitchFamily="34" charset="0"/>
              <a:cs typeface="Arial" pitchFamily="34" charset="0"/>
            </a:endParaRPr>
          </a:p>
          <a:p>
            <a:pPr algn="just"/>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Tehnične in oblikovne zahteve </a:t>
            </a:r>
          </a:p>
          <a:p>
            <a:pPr algn="just"/>
            <a:r>
              <a:rPr lang="sl-SI" sz="2000" dirty="0" smtClean="0">
                <a:solidFill>
                  <a:schemeClr val="tx1">
                    <a:lumMod val="85000"/>
                    <a:lumOff val="15000"/>
                  </a:schemeClr>
                </a:solidFill>
                <a:latin typeface="Arial" pitchFamily="34" charset="0"/>
                <a:cs typeface="Arial" pitchFamily="34" charset="0"/>
              </a:rPr>
              <a:t>Plakat ali podobna vizualna vsebina mora biti najmanj velikosti A3 (297 x 420 mm). Elementi označevanja zajemajo najmanj 25 % celotne površine plakata. Podatki morajo biti čitljivi. </a:t>
            </a:r>
            <a:endParaRPr lang="sl-SI" sz="2000" dirty="0">
              <a:solidFill>
                <a:schemeClr val="tx1">
                  <a:lumMod val="85000"/>
                  <a:lumOff val="15000"/>
                </a:schemeClr>
              </a:solidFill>
              <a:latin typeface="Arial" pitchFamily="34" charset="0"/>
              <a:cs typeface="Arial" pitchFamily="34" charset="0"/>
            </a:endParaRPr>
          </a:p>
        </p:txBody>
      </p:sp>
      <p:sp>
        <p:nvSpPr>
          <p:cNvPr id="8" name="Pravokotnik 7"/>
          <p:cNvSpPr/>
          <p:nvPr/>
        </p:nvSpPr>
        <p:spPr>
          <a:xfrm>
            <a:off x="0" y="23320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1.4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PLAKAT</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6" name="Podnaslov 2"/>
          <p:cNvSpPr txBox="1">
            <a:spLocks/>
          </p:cNvSpPr>
          <p:nvPr/>
        </p:nvSpPr>
        <p:spPr bwMode="auto">
          <a:xfrm>
            <a:off x="468312" y="2941637"/>
            <a:ext cx="9126999" cy="4618038"/>
          </a:xfrm>
          <a:prstGeom prst="rect">
            <a:avLst/>
          </a:prstGeom>
          <a:noFill/>
          <a:ln w="9525">
            <a:noFill/>
            <a:round/>
            <a:headEnd/>
            <a:tailEnd/>
          </a:ln>
        </p:spPr>
        <p:txBody>
          <a:bodyPr vert="horz" wrap="square" lIns="0" tIns="28080" rIns="0" bIns="0" numCol="1" anchor="t" anchorCtr="0" compatLnSpc="1">
            <a:prstTxWarp prst="textNoShape">
              <a:avLst/>
            </a:prstTxWarp>
            <a:normAutofit/>
          </a:bodyPr>
          <a:lstStyle/>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lang="sl-SI" sz="2000" kern="0" dirty="0" smtClean="0">
                <a:solidFill>
                  <a:schemeClr val="tx1">
                    <a:lumMod val="85000"/>
                    <a:lumOff val="15000"/>
                  </a:schemeClr>
                </a:solidFill>
                <a:latin typeface="Arial" pitchFamily="34" charset="0"/>
                <a:ea typeface="Lucida Sans Unicode" charset="0"/>
                <a:cs typeface="Arial" pitchFamily="34" charset="0"/>
              </a:rPr>
              <a:t>V</a:t>
            </a:r>
            <a:r>
              <a:rPr kumimoji="0" lang="sl-SI" sz="2000" b="0" i="0" u="none" strike="noStrike" kern="0" cap="none" spc="0" normalizeH="0" baseline="0" noProof="0" dirty="0" err="1" smtClean="0">
                <a:ln>
                  <a:noFill/>
                </a:ln>
                <a:solidFill>
                  <a:schemeClr val="tx1">
                    <a:lumMod val="85000"/>
                    <a:lumOff val="15000"/>
                  </a:schemeClr>
                </a:solidFill>
                <a:effectLst/>
                <a:uLnTx/>
                <a:uFillTx/>
                <a:latin typeface="Arial" pitchFamily="34" charset="0"/>
                <a:ea typeface="Lucida Sans Unicode" charset="0"/>
                <a:cs typeface="Arial" pitchFamily="34" charset="0"/>
              </a:rPr>
              <a:t>sebovati</a:t>
            </a:r>
            <a:r>
              <a:rPr kumimoji="0" lang="sl-SI" sz="20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naslednje elemente: </a:t>
            </a:r>
          </a:p>
          <a:p>
            <a:pPr marL="342900" marR="0" lvl="0" indent="-342900" algn="just" defTabSz="457200" rtl="0" eaLnBrk="0" fontAlgn="base" latinLnBrk="0" hangingPunct="0">
              <a:lnSpc>
                <a:spcPct val="93000"/>
              </a:lnSpc>
              <a:spcBef>
                <a:spcPct val="0"/>
              </a:spcBef>
              <a:spcAft>
                <a:spcPts val="1425"/>
              </a:spcAft>
              <a:buClr>
                <a:srgbClr val="000000"/>
              </a:buClr>
              <a:buSzPct val="100000"/>
              <a:buFont typeface="Arial" pitchFamily="34" charset="0"/>
              <a:buChar char="•"/>
              <a:tabLst/>
              <a:defRPr/>
            </a:pPr>
            <a:r>
              <a:rPr lang="sl-SI" sz="2000" b="1" u="sng" kern="0" dirty="0" smtClean="0">
                <a:solidFill>
                  <a:srgbClr val="006666"/>
                </a:solidFill>
                <a:effectLst>
                  <a:outerShdw blurRad="38100" dist="38100" dir="2700000" algn="tl">
                    <a:srgbClr val="000000">
                      <a:alpha val="43137"/>
                    </a:srgbClr>
                  </a:outerShdw>
                </a:effectLst>
                <a:latin typeface="Arial" pitchFamily="34" charset="0"/>
                <a:ea typeface="Lucida Sans Unicode" charset="0"/>
                <a:cs typeface="Arial" pitchFamily="34" charset="0"/>
              </a:rPr>
              <a:t>n</a:t>
            </a:r>
            <a:r>
              <a:rPr kumimoji="0" lang="sl-SI" sz="2000" b="1" i="0" u="sng" strike="noStrike" kern="0" cap="none" spc="0" normalizeH="0" baseline="0" noProof="0" dirty="0" err="1"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aziv</a:t>
            </a:r>
            <a:r>
              <a:rPr kumimoji="0" lang="sl-SI" sz="2000" b="1" i="0" u="sng" strike="noStrike" kern="0" cap="none" spc="0" normalizeH="0" noProof="0" dirty="0"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 </a:t>
            </a:r>
            <a:r>
              <a:rPr kumimoji="0" lang="sl-SI" sz="20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aktivnosti / projekta </a:t>
            </a:r>
            <a:r>
              <a:rPr kumimoji="0" lang="sl-SI" sz="20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(v primeru promocijskega materiala, ki se sofinancira iz tehnične pomoči, se aktivnost ne navaja); </a:t>
            </a:r>
          </a:p>
          <a:p>
            <a:pPr marL="342900" marR="0" lvl="0" indent="-342900" algn="just"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20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simbol Evropske unije z navedbo Evropska unija</a:t>
            </a:r>
            <a:r>
              <a:rPr kumimoji="0" lang="sl-SI" sz="20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kjer je to mogoče.</a:t>
            </a:r>
            <a:r>
              <a:rPr kumimoji="0" lang="sl-SI" sz="2000" b="0" i="0" u="none" strike="noStrike" kern="0" cap="none" spc="0" normalizeH="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a:t>
            </a:r>
            <a:r>
              <a:rPr kumimoji="0" lang="sl-SI" sz="20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Simbol Unije se oblikuje v skladu z grafičnimi standardi. V vseh medijih se barvna različica uporabi vedno, ko je to mogoče. Enobarvna različica se lahko uporabi le v utemeljenih primerih. Simbol Unije je vedno jasno viden in prikazan na opaznem mestu. Njegov položaj in velikost sta ustrezna glede na velikost uporabljenega materiala ali dokumenta. Višina simbola Unije je najmanj 1 cm. Pri manjših promocijskih izdelkih je višina simbola Unije najmanj 5 mm. Če so poleg simbola Unije prikazani drugi logotipi, je simbol Unije najmanj enake velikosti, po višini ali širini, kot največji izmed drugih logotipov. Priporoča se, da sta simbol EU in logotip tretje organizacije primerno ločena.</a:t>
            </a:r>
            <a:endParaRPr kumimoji="0" lang="sl-SI" sz="2000" b="1"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endParaRP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2000" b="0" i="0" u="none" strike="noStrike" kern="0" cap="none" spc="0" normalizeH="0" baseline="0" noProof="0" dirty="0">
              <a:ln>
                <a:noFill/>
              </a:ln>
              <a:solidFill>
                <a:schemeClr val="tx1">
                  <a:lumMod val="85000"/>
                  <a:lumOff val="15000"/>
                </a:schemeClr>
              </a:solidFill>
              <a:effectLst/>
              <a:uLnTx/>
              <a:uFillTx/>
              <a:latin typeface="Arial" pitchFamily="34" charset="0"/>
              <a:ea typeface="Lucida Sans Unicode" charset="0"/>
              <a:cs typeface="Arial" pitchFamily="34" charset="0"/>
            </a:endParaRPr>
          </a:p>
        </p:txBody>
      </p:sp>
      <p:sp>
        <p:nvSpPr>
          <p:cNvPr id="8" name="Pravokotnik 7"/>
          <p:cNvSpPr/>
          <p:nvPr/>
        </p:nvSpPr>
        <p:spPr>
          <a:xfrm>
            <a:off x="0" y="23320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1.4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PLAKAT</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6" name="Pravokotnik 5"/>
          <p:cNvSpPr/>
          <p:nvPr/>
        </p:nvSpPr>
        <p:spPr>
          <a:xfrm>
            <a:off x="468312" y="2941637"/>
            <a:ext cx="9296400" cy="4293483"/>
          </a:xfrm>
          <a:prstGeom prst="rect">
            <a:avLst/>
          </a:prstGeom>
        </p:spPr>
        <p:txBody>
          <a:bodyPr wrap="square">
            <a:spAutoFit/>
          </a:bodyPr>
          <a:lstStyle/>
          <a:p>
            <a:pPr>
              <a:buFont typeface="Arial" panose="020B0604020202020204" pitchFamily="34" charset="0"/>
              <a:buChar char="•"/>
            </a:pPr>
            <a:r>
              <a:rPr lang="sl-SI" sz="2000" dirty="0" smtClean="0">
                <a:solidFill>
                  <a:schemeClr val="tx1">
                    <a:lumMod val="85000"/>
                    <a:lumOff val="15000"/>
                  </a:schemeClr>
                </a:solidFill>
                <a:latin typeface="Arial" pitchFamily="34" charset="0"/>
                <a:cs typeface="Arial" pitchFamily="34" charset="0"/>
              </a:rPr>
              <a:t>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Ime “Evropska unija” </a:t>
            </a:r>
            <a:r>
              <a:rPr lang="sl-SI" sz="2000" dirty="0" smtClean="0">
                <a:solidFill>
                  <a:schemeClr val="tx1">
                    <a:lumMod val="85000"/>
                    <a:lumOff val="15000"/>
                  </a:schemeClr>
                </a:solidFill>
                <a:latin typeface="Arial" pitchFamily="34" charset="0"/>
                <a:cs typeface="Arial" pitchFamily="34" charset="0"/>
              </a:rPr>
              <a:t>se vedno izpiše v celoti. V povezavi s simbolom Unije se lahko uporabi katera koli od naslednjih pisav: </a:t>
            </a:r>
            <a:r>
              <a:rPr lang="sl-SI" sz="2000" dirty="0" err="1" smtClean="0">
                <a:solidFill>
                  <a:schemeClr val="tx1">
                    <a:lumMod val="85000"/>
                    <a:lumOff val="15000"/>
                  </a:schemeClr>
                </a:solidFill>
                <a:latin typeface="Arial" pitchFamily="34" charset="0"/>
                <a:cs typeface="Arial" pitchFamily="34" charset="0"/>
              </a:rPr>
              <a:t>Arial</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Auto</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Calibri</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Garamond</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Trebuchet</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Tahoma</a:t>
            </a:r>
            <a:r>
              <a:rPr lang="sl-SI" sz="2000" dirty="0" smtClean="0">
                <a:solidFill>
                  <a:schemeClr val="tx1">
                    <a:lumMod val="85000"/>
                    <a:lumOff val="15000"/>
                  </a:schemeClr>
                </a:solidFill>
                <a:latin typeface="Arial" pitchFamily="34" charset="0"/>
                <a:cs typeface="Arial" pitchFamily="34" charset="0"/>
              </a:rPr>
              <a:t> in </a:t>
            </a:r>
            <a:r>
              <a:rPr lang="sl-SI" sz="2000" dirty="0" err="1" smtClean="0">
                <a:solidFill>
                  <a:schemeClr val="tx1">
                    <a:lumMod val="85000"/>
                    <a:lumOff val="15000"/>
                  </a:schemeClr>
                </a:solidFill>
                <a:latin typeface="Arial" pitchFamily="34" charset="0"/>
                <a:cs typeface="Arial" pitchFamily="34" charset="0"/>
              </a:rPr>
              <a:t>Verdana</a:t>
            </a:r>
            <a:r>
              <a:rPr lang="sl-SI" sz="2000" dirty="0" smtClean="0">
                <a:solidFill>
                  <a:schemeClr val="tx1">
                    <a:lumMod val="85000"/>
                    <a:lumOff val="15000"/>
                  </a:schemeClr>
                </a:solidFill>
                <a:latin typeface="Arial" pitchFamily="34" charset="0"/>
                <a:cs typeface="Arial" pitchFamily="34" charset="0"/>
              </a:rPr>
              <a:t>. Ležeče in podčrtane različice ter besedilni učinki niso dovoljeni. Položaj besedila glede na simbol Unije ni predpisan, vendar se besedilo in simbol nikakor ne smeta prekrivati. Velikost pisave je sorazmerna z velikostjo simbola. Barva pisave je modra (</a:t>
            </a:r>
            <a:r>
              <a:rPr lang="sl-SI" sz="2000" dirty="0" err="1" smtClean="0">
                <a:solidFill>
                  <a:schemeClr val="tx1">
                    <a:lumMod val="85000"/>
                    <a:lumOff val="15000"/>
                  </a:schemeClr>
                </a:solidFill>
                <a:latin typeface="Arial" pitchFamily="34" charset="0"/>
                <a:cs typeface="Arial" pitchFamily="34" charset="0"/>
              </a:rPr>
              <a:t>Reflex</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Blue</a:t>
            </a:r>
            <a:r>
              <a:rPr lang="sl-SI" sz="2000" dirty="0" smtClean="0">
                <a:solidFill>
                  <a:schemeClr val="tx1">
                    <a:lumMod val="85000"/>
                    <a:lumOff val="15000"/>
                  </a:schemeClr>
                </a:solidFill>
                <a:latin typeface="Arial" pitchFamily="34" charset="0"/>
                <a:cs typeface="Arial" pitchFamily="34" charset="0"/>
              </a:rPr>
              <a:t>), črna ali bela, odvisno od ozadja; </a:t>
            </a:r>
          </a:p>
          <a:p>
            <a:endParaRPr lang="sl-SI" sz="800" dirty="0" smtClean="0">
              <a:solidFill>
                <a:schemeClr val="tx1">
                  <a:lumMod val="85000"/>
                  <a:lumOff val="15000"/>
                </a:schemeClr>
              </a:solidFill>
              <a:latin typeface="Arial" pitchFamily="34" charset="0"/>
              <a:cs typeface="Arial" pitchFamily="34" charset="0"/>
            </a:endParaRPr>
          </a:p>
          <a:p>
            <a:pPr>
              <a:buFont typeface="Arial" panose="020B0604020202020204" pitchFamily="34" charset="0"/>
              <a:buChar char="•"/>
            </a:pPr>
            <a:r>
              <a:rPr lang="sl-SI" sz="2000" dirty="0" smtClean="0">
                <a:solidFill>
                  <a:schemeClr val="tx1">
                    <a:lumMod val="85000"/>
                    <a:lumOff val="15000"/>
                  </a:schemeClr>
                </a:solidFill>
                <a:latin typeface="Arial" pitchFamily="34" charset="0"/>
                <a:cs typeface="Arial" pitchFamily="34" charset="0"/>
              </a:rPr>
              <a:t>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logotip ESPR </a:t>
            </a:r>
            <a:r>
              <a:rPr lang="sl-SI" sz="2000" dirty="0" smtClean="0">
                <a:solidFill>
                  <a:schemeClr val="tx1">
                    <a:lumMod val="85000"/>
                    <a:lumOff val="15000"/>
                  </a:schemeClr>
                </a:solidFill>
                <a:latin typeface="Arial" pitchFamily="34" charset="0"/>
                <a:cs typeface="Arial" pitchFamily="34" charset="0"/>
              </a:rPr>
              <a:t>s sklicevanjem na ESPR z izjavo: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»Evropski sklad za pomorstvo in ribištvo«</a:t>
            </a:r>
            <a:r>
              <a:rPr lang="sl-SI" sz="2000" b="1" u="sng"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a:t>
            </a:r>
            <a:endParaRPr lang="sl-SI" sz="2000" dirty="0" smtClean="0">
              <a:solidFill>
                <a:schemeClr val="tx1">
                  <a:lumMod val="85000"/>
                  <a:lumOff val="15000"/>
                </a:schemeClr>
              </a:solidFill>
              <a:latin typeface="Arial" pitchFamily="34" charset="0"/>
              <a:cs typeface="Arial" pitchFamily="34" charset="0"/>
            </a:endParaRPr>
          </a:p>
          <a:p>
            <a:endParaRPr lang="sl-SI" sz="500" dirty="0" smtClean="0">
              <a:solidFill>
                <a:schemeClr val="tx1">
                  <a:lumMod val="85000"/>
                  <a:lumOff val="15000"/>
                </a:schemeClr>
              </a:solidFill>
              <a:latin typeface="Arial" pitchFamily="34" charset="0"/>
              <a:cs typeface="Arial" pitchFamily="34" charset="0"/>
            </a:endParaRPr>
          </a:p>
          <a:p>
            <a:pPr>
              <a:buFont typeface="Arial" panose="020B0604020202020204" pitchFamily="34" charset="0"/>
              <a:buChar char="•"/>
            </a:pPr>
            <a:r>
              <a:rPr lang="sl-SI" sz="2000" dirty="0" smtClean="0">
                <a:solidFill>
                  <a:schemeClr val="tx1">
                    <a:lumMod val="85000"/>
                    <a:lumOff val="15000"/>
                  </a:schemeClr>
                </a:solidFill>
                <a:latin typeface="Arial" pitchFamily="34" charset="0"/>
                <a:cs typeface="Arial" pitchFamily="34" charset="0"/>
              </a:rPr>
              <a:t>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simbol Republike Slovenije</a:t>
            </a:r>
            <a:r>
              <a:rPr lang="sl-SI" sz="2000" dirty="0" smtClean="0">
                <a:solidFill>
                  <a:schemeClr val="tx1">
                    <a:lumMod val="85000"/>
                    <a:lumOff val="15000"/>
                  </a:schemeClr>
                </a:solidFill>
                <a:latin typeface="Arial" pitchFamily="34" charset="0"/>
                <a:cs typeface="Arial" pitchFamily="34" charset="0"/>
              </a:rPr>
              <a:t>: zastava ali grb. </a:t>
            </a:r>
          </a:p>
          <a:p>
            <a:pPr marL="0" indent="0">
              <a:buNone/>
            </a:pPr>
            <a:endParaRPr lang="sl-SI" sz="2000" dirty="0" smtClean="0">
              <a:solidFill>
                <a:schemeClr val="tx1">
                  <a:lumMod val="85000"/>
                  <a:lumOff val="15000"/>
                </a:schemeClr>
              </a:solidFill>
              <a:latin typeface="Arial" pitchFamily="34" charset="0"/>
              <a:cs typeface="Arial" pitchFamily="34" charset="0"/>
            </a:endParaRPr>
          </a:p>
          <a:p>
            <a:pPr marL="0" indent="0">
              <a:buNone/>
            </a:pPr>
            <a:r>
              <a:rPr lang="sl-SI" sz="2000" dirty="0" smtClean="0">
                <a:solidFill>
                  <a:schemeClr val="tx1">
                    <a:lumMod val="85000"/>
                    <a:lumOff val="15000"/>
                  </a:schemeClr>
                </a:solidFill>
                <a:latin typeface="Arial" pitchFamily="34" charset="0"/>
                <a:cs typeface="Arial" pitchFamily="34" charset="0"/>
              </a:rPr>
              <a:t>Poškodovano ali zbledelo označitev je </a:t>
            </a:r>
          </a:p>
          <a:p>
            <a:pPr marL="0" indent="0">
              <a:buNone/>
            </a:pPr>
            <a:r>
              <a:rPr lang="sl-SI" sz="2000" dirty="0" smtClean="0">
                <a:solidFill>
                  <a:schemeClr val="tx1">
                    <a:lumMod val="85000"/>
                    <a:lumOff val="15000"/>
                  </a:schemeClr>
                </a:solidFill>
                <a:latin typeface="Arial" pitchFamily="34" charset="0"/>
                <a:cs typeface="Arial" pitchFamily="34" charset="0"/>
              </a:rPr>
              <a:t>upravičenec dolžan nadomestiti z novo. </a:t>
            </a:r>
            <a:endParaRPr lang="sl-SI" sz="2000" dirty="0">
              <a:solidFill>
                <a:schemeClr val="tx1">
                  <a:lumMod val="85000"/>
                  <a:lumOff val="15000"/>
                </a:schemeClr>
              </a:solidFill>
              <a:latin typeface="Arial" pitchFamily="34" charset="0"/>
              <a:cs typeface="Arial" pitchFamily="34" charset="0"/>
            </a:endParaRPr>
          </a:p>
        </p:txBody>
      </p:sp>
      <p:sp>
        <p:nvSpPr>
          <p:cNvPr id="8" name="Pravokotnik 7"/>
          <p:cNvSpPr/>
          <p:nvPr/>
        </p:nvSpPr>
        <p:spPr>
          <a:xfrm>
            <a:off x="0" y="23320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1.4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PLAKAT</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9" name="Slika 8">
            <a:extLst>
              <a:ext uri="{FF2B5EF4-FFF2-40B4-BE49-F238E27FC236}">
                <a16:creationId xmlns:a16="http://schemas.microsoft.com/office/drawing/2014/main" id="{59076D02-6DC2-489D-8E42-9E6B236A8D6A}"/>
              </a:ext>
            </a:extLst>
          </p:cNvPr>
          <p:cNvPicPr>
            <a:picLocks noChangeAspect="1"/>
          </p:cNvPicPr>
          <p:nvPr/>
        </p:nvPicPr>
        <p:blipFill>
          <a:blip r:embed="rId4" cstate="print"/>
          <a:stretch>
            <a:fillRect/>
          </a:stretch>
        </p:blipFill>
        <p:spPr>
          <a:xfrm>
            <a:off x="5802312" y="6340475"/>
            <a:ext cx="3905574" cy="1219200"/>
          </a:xfrm>
          <a:prstGeom prst="rect">
            <a:avLst/>
          </a:prstGeom>
        </p:spPr>
      </p:pic>
      <p:pic>
        <p:nvPicPr>
          <p:cNvPr id="10" name="Picture 2" descr="http://lasdolinasoce.si/wp-content/uploads/2018/06/Razvoj-ribistva_v-rob.jpg"/>
          <p:cNvPicPr>
            <a:picLocks noChangeAspect="1" noChangeArrowheads="1"/>
          </p:cNvPicPr>
          <p:nvPr/>
        </p:nvPicPr>
        <p:blipFill>
          <a:blip r:embed="rId5" cstate="print"/>
          <a:srcRect/>
          <a:stretch>
            <a:fillRect/>
          </a:stretch>
        </p:blipFill>
        <p:spPr bwMode="auto">
          <a:xfrm>
            <a:off x="7554912" y="731837"/>
            <a:ext cx="1295400" cy="12954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6" name="Označba mesta vsebine 3">
            <a:hlinkClick r:id="rId4"/>
            <a:extLst>
              <a:ext uri="{FF2B5EF4-FFF2-40B4-BE49-F238E27FC236}">
                <a16:creationId xmlns:a16="http://schemas.microsoft.com/office/drawing/2014/main" id="{8A8969B0-5819-4458-8640-F230A4ABE51C}"/>
              </a:ext>
            </a:extLst>
          </p:cNvPr>
          <p:cNvPicPr>
            <a:picLocks noGrp="1" noChangeAspect="1"/>
          </p:cNvPicPr>
          <p:nvPr>
            <p:ph idx="1"/>
          </p:nvPr>
        </p:nvPicPr>
        <p:blipFill rotWithShape="1">
          <a:blip r:embed="rId5"/>
          <a:srcRect l="656" t="4789" r="12041" b="7703"/>
          <a:stretch/>
        </p:blipFill>
        <p:spPr>
          <a:xfrm>
            <a:off x="0" y="2179637"/>
            <a:ext cx="10080625" cy="5699124"/>
          </a:xfrm>
          <a:prstGeom prst="rect">
            <a:avLst/>
          </a:prstGeom>
        </p:spPr>
      </p:pic>
      <p:pic>
        <p:nvPicPr>
          <p:cNvPr id="8" name="Picture 2" descr="http://lasdolinasoce.si/wp-content/uploads/2018/06/Razvoj-ribistva_v-rob.jpg"/>
          <p:cNvPicPr>
            <a:picLocks noChangeAspect="1" noChangeArrowheads="1"/>
          </p:cNvPicPr>
          <p:nvPr/>
        </p:nvPicPr>
        <p:blipFill>
          <a:blip r:embed="rId6" cstate="print"/>
          <a:srcRect/>
          <a:stretch>
            <a:fillRect/>
          </a:stretch>
        </p:blipFill>
        <p:spPr bwMode="auto">
          <a:xfrm>
            <a:off x="7554912" y="731837"/>
            <a:ext cx="1295400" cy="12954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3320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1.5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NALEPKA / KOVINSKE PLOŠČICA</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10"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9" name="Pravokotnik 8"/>
          <p:cNvSpPr/>
          <p:nvPr/>
        </p:nvSpPr>
        <p:spPr>
          <a:xfrm>
            <a:off x="544512" y="3017837"/>
            <a:ext cx="8763000" cy="3785652"/>
          </a:xfrm>
          <a:prstGeom prst="rect">
            <a:avLst/>
          </a:prstGeom>
        </p:spPr>
        <p:txBody>
          <a:bodyPr wrap="square">
            <a:spAutoFit/>
          </a:bodyPr>
          <a:lstStyle/>
          <a:p>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Z nalepko ali kovinsko ploščico se označi premično opremo </a:t>
            </a:r>
            <a:r>
              <a:rPr lang="sl-SI" sz="2000" dirty="0" smtClean="0">
                <a:solidFill>
                  <a:schemeClr val="tx1">
                    <a:lumMod val="85000"/>
                    <a:lumOff val="15000"/>
                  </a:schemeClr>
                </a:solidFill>
                <a:latin typeface="Arial" pitchFamily="34" charset="0"/>
                <a:cs typeface="Arial" pitchFamily="34" charset="0"/>
              </a:rPr>
              <a:t>(npr. delovni stroji, vozila, fizični predmeti, …). </a:t>
            </a:r>
          </a:p>
          <a:p>
            <a:endParaRPr lang="sl-SI" sz="2000" dirty="0" smtClean="0">
              <a:solidFill>
                <a:schemeClr val="tx1">
                  <a:lumMod val="85000"/>
                  <a:lumOff val="15000"/>
                </a:schemeClr>
              </a:solidFill>
              <a:latin typeface="Arial" pitchFamily="34" charset="0"/>
              <a:cs typeface="Arial" pitchFamily="34" charset="0"/>
            </a:endParaRPr>
          </a:p>
          <a:p>
            <a:r>
              <a:rPr lang="sl-SI" sz="2000" dirty="0" smtClean="0">
                <a:solidFill>
                  <a:schemeClr val="tx1">
                    <a:lumMod val="85000"/>
                    <a:lumOff val="15000"/>
                  </a:schemeClr>
                </a:solidFill>
                <a:latin typeface="Arial" pitchFamily="34" charset="0"/>
                <a:cs typeface="Arial" pitchFamily="34" charset="0"/>
              </a:rPr>
              <a:t>Namesti se jo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na vidno mesto </a:t>
            </a:r>
            <a:r>
              <a:rPr lang="sl-SI" sz="2000" dirty="0" smtClean="0">
                <a:solidFill>
                  <a:schemeClr val="tx1">
                    <a:lumMod val="85000"/>
                    <a:lumOff val="15000"/>
                  </a:schemeClr>
                </a:solidFill>
                <a:latin typeface="Arial" pitchFamily="34" charset="0"/>
                <a:cs typeface="Arial" pitchFamily="34" charset="0"/>
              </a:rPr>
              <a:t>na premični opremi, vendar tako, da ne ovira delovnega procesa.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Na premični opremi mora biti še najmanj pet let od zadnjega izplačila</a:t>
            </a:r>
            <a:r>
              <a:rPr lang="sl-SI" sz="2000" dirty="0" smtClean="0">
                <a:solidFill>
                  <a:schemeClr val="tx1">
                    <a:lumMod val="85000"/>
                    <a:lumOff val="15000"/>
                  </a:schemeClr>
                </a:solidFill>
                <a:latin typeface="Arial" pitchFamily="34" charset="0"/>
                <a:cs typeface="Arial" pitchFamily="34" charset="0"/>
              </a:rPr>
              <a:t>. V primeru, da se nalepka obrabi, jo je upravičenec dolžan zamenjati. </a:t>
            </a:r>
          </a:p>
          <a:p>
            <a:endParaRPr lang="sl-SI" sz="2000" b="1" u="sng"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Na nalepki se ustrezno navede sofinancirano aktivnost oziroma naziv operacije</a:t>
            </a:r>
            <a:r>
              <a:rPr lang="sl-SI" sz="2000" dirty="0" smtClean="0">
                <a:solidFill>
                  <a:schemeClr val="tx1">
                    <a:lumMod val="85000"/>
                    <a:lumOff val="15000"/>
                  </a:schemeClr>
                </a:solidFill>
                <a:latin typeface="Arial" pitchFamily="34" charset="0"/>
                <a:cs typeface="Arial" pitchFamily="34" charset="0"/>
              </a:rPr>
              <a:t>. </a:t>
            </a:r>
          </a:p>
          <a:p>
            <a:endParaRPr lang="sl-SI" sz="2000" dirty="0" smtClean="0">
              <a:solidFill>
                <a:schemeClr val="tx1">
                  <a:lumMod val="85000"/>
                  <a:lumOff val="15000"/>
                </a:schemeClr>
              </a:solidFill>
              <a:latin typeface="Arial" pitchFamily="34" charset="0"/>
              <a:cs typeface="Arial" pitchFamily="34" charset="0"/>
            </a:endParaRPr>
          </a:p>
          <a:p>
            <a:r>
              <a:rPr lang="sl-SI" sz="2000" dirty="0" smtClean="0">
                <a:solidFill>
                  <a:schemeClr val="tx1">
                    <a:lumMod val="85000"/>
                    <a:lumOff val="15000"/>
                  </a:schemeClr>
                </a:solidFill>
                <a:latin typeface="Arial" pitchFamily="34" charset="0"/>
                <a:cs typeface="Arial" pitchFamily="34" charset="0"/>
              </a:rPr>
              <a:t>NALEPKE DOBITE PRI LAS!</a:t>
            </a:r>
            <a:endParaRPr lang="sl-SI" sz="2000" dirty="0">
              <a:solidFill>
                <a:schemeClr val="tx1">
                  <a:lumMod val="85000"/>
                  <a:lumOff val="15000"/>
                </a:schemeClr>
              </a:solidFill>
              <a:latin typeface="Arial" pitchFamily="34" charset="0"/>
              <a:cs typeface="Arial" pitchFamily="34" charset="0"/>
            </a:endParaRPr>
          </a:p>
        </p:txBody>
      </p:sp>
      <p:pic>
        <p:nvPicPr>
          <p:cNvPr id="12" name="Slika 11">
            <a:extLst>
              <a:ext uri="{FF2B5EF4-FFF2-40B4-BE49-F238E27FC236}">
                <a16:creationId xmlns:a16="http://schemas.microsoft.com/office/drawing/2014/main" id="{67A8774A-0857-490D-BECE-AA79B70DFA01}"/>
              </a:ext>
            </a:extLst>
          </p:cNvPr>
          <p:cNvPicPr>
            <a:picLocks noChangeAspect="1"/>
          </p:cNvPicPr>
          <p:nvPr/>
        </p:nvPicPr>
        <p:blipFill>
          <a:blip r:embed="rId5" cstate="print"/>
          <a:srcRect l="7533" t="13392" r="9605" b="12488"/>
          <a:stretch>
            <a:fillRect/>
          </a:stretch>
        </p:blipFill>
        <p:spPr>
          <a:xfrm>
            <a:off x="6107112" y="6065356"/>
            <a:ext cx="2969888" cy="1494319"/>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3320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1.6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POSLOVNA SPLETNA STRAN UPRAVIČENCA</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10"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315912" y="2850694"/>
            <a:ext cx="9296400" cy="4647426"/>
          </a:xfrm>
          <a:prstGeom prst="rect">
            <a:avLst/>
          </a:prstGeom>
        </p:spPr>
        <p:txBody>
          <a:bodyPr wrap="square">
            <a:spAutoFit/>
          </a:bodyPr>
          <a:lstStyle/>
          <a:p>
            <a:pPr lvl="0" algn="just"/>
            <a:r>
              <a:rPr lang="sl-SI" sz="2000" dirty="0" smtClean="0">
                <a:solidFill>
                  <a:schemeClr val="tx1">
                    <a:lumMod val="85000"/>
                    <a:lumOff val="15000"/>
                  </a:schemeClr>
                </a:solidFill>
                <a:latin typeface="Arial" pitchFamily="34" charset="0"/>
                <a:cs typeface="Arial" pitchFamily="34" charset="0"/>
              </a:rPr>
              <a:t>Na svoji poslovni spletni strani označijo vir sofinanciranja tudi končni upravičenci, ki prejmejo podporo iz naslova tega ukrepa. </a:t>
            </a:r>
          </a:p>
          <a:p>
            <a:pPr lvl="0" algn="just"/>
            <a:endParaRPr lang="sl-SI" sz="800" dirty="0" smtClean="0">
              <a:solidFill>
                <a:schemeClr val="tx1">
                  <a:lumMod val="85000"/>
                  <a:lumOff val="15000"/>
                </a:schemeClr>
              </a:solidFill>
              <a:latin typeface="Arial" pitchFamily="34" charset="0"/>
              <a:cs typeface="Arial" pitchFamily="34" charset="0"/>
            </a:endParaRPr>
          </a:p>
          <a:p>
            <a:pPr lvl="0" algn="just"/>
            <a:r>
              <a:rPr lang="sl-SI" sz="2000" dirty="0" smtClean="0">
                <a:solidFill>
                  <a:schemeClr val="tx1">
                    <a:lumMod val="85000"/>
                    <a:lumOff val="15000"/>
                  </a:schemeClr>
                </a:solidFill>
                <a:latin typeface="Arial" pitchFamily="34" charset="0"/>
                <a:cs typeface="Arial" pitchFamily="34" charset="0"/>
              </a:rPr>
              <a:t>Informacije o aktivnosti in obvezni elementi spletne strani zavzemajo najmanj 25 % spletne strani (25 % tiskane spletne strani), ki je namenjena informacijam o viru sofinanciranja aktivnosti, ki se izvajajo ali so že bile izvedene. Označitev je lahko na naslovni spletni strani ali na podstrani spletne strani.</a:t>
            </a:r>
          </a:p>
          <a:p>
            <a:pPr lvl="0" algn="just"/>
            <a:endParaRPr lang="sl-SI" sz="800" dirty="0" smtClean="0">
              <a:solidFill>
                <a:schemeClr val="tx1">
                  <a:lumMod val="85000"/>
                  <a:lumOff val="15000"/>
                </a:schemeClr>
              </a:solidFill>
              <a:latin typeface="Arial" pitchFamily="34" charset="0"/>
              <a:cs typeface="Arial" pitchFamily="34" charset="0"/>
            </a:endParaRPr>
          </a:p>
          <a:p>
            <a:pPr lvl="0" algn="just"/>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Vsebinske zahteve:</a:t>
            </a:r>
          </a:p>
          <a:p>
            <a:pPr marL="285750" lvl="0" indent="-28575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naziv in opis operacije, iz katerega je razvidna povezava med namenom spletne strani in podporo, ki se namenja aktivnosti, vključno z njenimi cilji in rezultati, pri čemer se poudari finančno podporo Evropske unije, in sorazmerno z višino finančne podpore: </a:t>
            </a:r>
          </a:p>
          <a:p>
            <a:pPr marL="285750" lvl="0" indent="-285750" algn="just">
              <a:buFont typeface="Arial" pitchFamily="34" charset="0"/>
              <a:buChar char="•"/>
            </a:pPr>
            <a:r>
              <a:rPr lang="sl-SI" sz="2000" b="1" u="sng" dirty="0" smtClean="0">
                <a:solidFill>
                  <a:srgbClr val="006666"/>
                </a:solidFill>
                <a:effectLst>
                  <a:outerShdw blurRad="38100" dist="38100" dir="2700000" algn="tl">
                    <a:srgbClr val="000000">
                      <a:alpha val="43137"/>
                    </a:srgbClr>
                  </a:outerShdw>
                </a:effectLst>
                <a:highlight>
                  <a:srgbClr val="FFFF00"/>
                </a:highlight>
                <a:latin typeface="Arial" pitchFamily="34" charset="0"/>
                <a:cs typeface="Arial" pitchFamily="34" charset="0"/>
              </a:rPr>
              <a:t>za aktivnosti od 10.000 do 500.000 EUR se navede najmanj naziv, povzetek (kratek opis bistva projekta), glavne dejavnosti (izvajane v okviru aktivnosti), cilje ter pričakovane rezultate aktivnosti</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 </a:t>
            </a:r>
            <a:endParaRPr lang="sl-SI" sz="2000" b="1" u="sng" dirty="0">
              <a:solidFill>
                <a:srgbClr val="006666"/>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10"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9" name="Pravokotnik 8"/>
          <p:cNvSpPr/>
          <p:nvPr/>
        </p:nvSpPr>
        <p:spPr>
          <a:xfrm>
            <a:off x="468312" y="2850694"/>
            <a:ext cx="9144000" cy="4708981"/>
          </a:xfrm>
          <a:prstGeom prst="rect">
            <a:avLst/>
          </a:prstGeom>
        </p:spPr>
        <p:txBody>
          <a:bodyPr wrap="square">
            <a:spAutoFit/>
          </a:bodyPr>
          <a:lstStyle/>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Simbol Evropske unije z zapisom Evropska unija</a:t>
            </a:r>
            <a:r>
              <a:rPr lang="sl-SI" sz="2000" dirty="0" smtClean="0">
                <a:solidFill>
                  <a:schemeClr val="tx1">
                    <a:lumMod val="85000"/>
                    <a:lumOff val="15000"/>
                  </a:schemeClr>
                </a:solidFill>
                <a:latin typeface="Arial" pitchFamily="34" charset="0"/>
                <a:cs typeface="Arial" pitchFamily="34" charset="0"/>
              </a:rPr>
              <a:t>: na spletnih straneh se simbol Unije prikaže v barvah. Če je simbol Unije prikazan na spletni strani, je viden znotraj vidne površine digitalne naprave, ne da bi se moral uporabnik pomakniti po strani navzdol. Če so poleg simbola Unije prikazani drugi logotipi, je simbol Unije najmanj enake velikosti, o višini ali širini, kot največji izmed drugih logotipov. Simbol Unije je vedno jasno viden in prikazan na opaznem mestu. Višina simbola je najmanj 1 cm. Ime „Evropska unija“ se vedno izpiše v celoti; </a:t>
            </a:r>
          </a:p>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logotip ESPR </a:t>
            </a:r>
            <a:r>
              <a:rPr lang="sl-SI" sz="2000" dirty="0" smtClean="0">
                <a:solidFill>
                  <a:schemeClr val="tx1">
                    <a:lumMod val="85000"/>
                    <a:lumOff val="15000"/>
                  </a:schemeClr>
                </a:solidFill>
                <a:latin typeface="Arial" pitchFamily="34" charset="0"/>
                <a:cs typeface="Arial" pitchFamily="34" charset="0"/>
              </a:rPr>
              <a:t>s sklicevanjem na ESPR z izjavo: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»Evropski sklad za pomorstvo in ribištvo«</a:t>
            </a:r>
            <a:r>
              <a:rPr lang="sl-SI" sz="2000" dirty="0" smtClean="0">
                <a:solidFill>
                  <a:schemeClr val="tx1">
                    <a:lumMod val="85000"/>
                    <a:lumOff val="15000"/>
                  </a:schemeClr>
                </a:solidFill>
                <a:latin typeface="Arial" pitchFamily="34" charset="0"/>
                <a:cs typeface="Arial" pitchFamily="34" charset="0"/>
              </a:rPr>
              <a:t>: na spletni strani vidna znotraj vidne površine digitalne naprave, ne da bi se moral uporabnik pomakniti po strani navzdol; </a:t>
            </a:r>
          </a:p>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simbol Republike Slovenije</a:t>
            </a:r>
            <a:r>
              <a:rPr lang="sl-SI" sz="2000" dirty="0" smtClean="0">
                <a:solidFill>
                  <a:schemeClr val="tx1">
                    <a:lumMod val="85000"/>
                    <a:lumOff val="15000"/>
                  </a:schemeClr>
                </a:solidFill>
                <a:latin typeface="Arial" pitchFamily="34" charset="0"/>
                <a:cs typeface="Arial" pitchFamily="34" charset="0"/>
              </a:rPr>
              <a:t>: zastava ali grb; </a:t>
            </a:r>
          </a:p>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povezava na spletno stran Evropske komisije</a:t>
            </a:r>
            <a:r>
              <a:rPr lang="sl-SI" sz="2000" dirty="0" smtClean="0">
                <a:solidFill>
                  <a:schemeClr val="tx1">
                    <a:lumMod val="85000"/>
                    <a:lumOff val="15000"/>
                  </a:schemeClr>
                </a:solidFill>
                <a:latin typeface="Arial" pitchFamily="34" charset="0"/>
                <a:cs typeface="Arial" pitchFamily="34" charset="0"/>
              </a:rPr>
              <a:t>, namenjene ESPR (http://ec.europa.eu/fisheries/cfp/emff/index_sl.htm)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in na spletno stran ESPR </a:t>
            </a:r>
            <a:r>
              <a:rPr lang="sl-SI" sz="2000" dirty="0" smtClean="0">
                <a:solidFill>
                  <a:schemeClr val="tx1">
                    <a:lumMod val="85000"/>
                    <a:lumOff val="15000"/>
                  </a:schemeClr>
                </a:solidFill>
                <a:latin typeface="Arial" pitchFamily="34" charset="0"/>
                <a:cs typeface="Arial" pitchFamily="34" charset="0"/>
              </a:rPr>
              <a:t>(</a:t>
            </a:r>
            <a:r>
              <a:rPr lang="sl-SI" sz="2000" dirty="0" err="1" smtClean="0">
                <a:solidFill>
                  <a:schemeClr val="tx1">
                    <a:lumMod val="85000"/>
                    <a:lumOff val="15000"/>
                  </a:schemeClr>
                </a:solidFill>
                <a:latin typeface="Arial" pitchFamily="34" charset="0"/>
                <a:cs typeface="Arial" pitchFamily="34" charset="0"/>
              </a:rPr>
              <a:t>www.ribiski</a:t>
            </a:r>
            <a:r>
              <a:rPr lang="sl-SI" sz="2000" dirty="0" smtClean="0">
                <a:solidFill>
                  <a:schemeClr val="tx1">
                    <a:lumMod val="85000"/>
                    <a:lumOff val="15000"/>
                  </a:schemeClr>
                </a:solidFill>
                <a:latin typeface="Arial" pitchFamily="34" charset="0"/>
                <a:cs typeface="Arial" pitchFamily="34" charset="0"/>
              </a:rPr>
              <a:t>-</a:t>
            </a:r>
            <a:r>
              <a:rPr lang="sl-SI" sz="2000" dirty="0" err="1" smtClean="0">
                <a:solidFill>
                  <a:schemeClr val="tx1">
                    <a:lumMod val="85000"/>
                    <a:lumOff val="15000"/>
                  </a:schemeClr>
                </a:solidFill>
                <a:latin typeface="Arial" pitchFamily="34" charset="0"/>
                <a:cs typeface="Arial" pitchFamily="34" charset="0"/>
              </a:rPr>
              <a:t>sklad.si</a:t>
            </a:r>
            <a:r>
              <a:rPr lang="sl-SI" sz="2000" dirty="0" smtClean="0">
                <a:solidFill>
                  <a:schemeClr val="tx1">
                    <a:lumMod val="85000"/>
                    <a:lumOff val="15000"/>
                  </a:schemeClr>
                </a:solidFill>
                <a:latin typeface="Arial" pitchFamily="34" charset="0"/>
                <a:cs typeface="Arial" pitchFamily="34" charset="0"/>
              </a:rPr>
              <a:t>). </a:t>
            </a:r>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3320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1.6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POSLOVNA SPLETNA STRAN UPRAVIČENCA</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3320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1.4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PLAKAT</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10"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pic>
        <p:nvPicPr>
          <p:cNvPr id="9" name="Slika 8">
            <a:hlinkClick r:id="rId5"/>
            <a:extLst>
              <a:ext uri="{FF2B5EF4-FFF2-40B4-BE49-F238E27FC236}">
                <a16:creationId xmlns:a16="http://schemas.microsoft.com/office/drawing/2014/main" id="{32A1ADAA-68A2-4E27-9AEC-C90764B2B3A6}"/>
              </a:ext>
            </a:extLst>
          </p:cNvPr>
          <p:cNvPicPr>
            <a:picLocks noChangeAspect="1"/>
          </p:cNvPicPr>
          <p:nvPr/>
        </p:nvPicPr>
        <p:blipFill rotWithShape="1">
          <a:blip r:embed="rId6"/>
          <a:srcRect l="9503" t="12816" r="12982" b="9417"/>
          <a:stretch/>
        </p:blipFill>
        <p:spPr>
          <a:xfrm>
            <a:off x="0" y="2179637"/>
            <a:ext cx="10126928" cy="5715000"/>
          </a:xfrm>
          <a:prstGeom prst="rect">
            <a:avLst/>
          </a:prstGeom>
          <a:ln>
            <a:solidFill>
              <a:schemeClr val="tx1">
                <a:lumMod val="85000"/>
                <a:lumOff val="15000"/>
              </a:schemeClr>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solidFill>
            <a:srgbClr val="00FF00"/>
          </a:solidFill>
          <a:ln w="9525">
            <a:noFill/>
            <a:round/>
            <a:headEnd/>
            <a:tailEnd/>
          </a:ln>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13" name="Pravokotnik 12"/>
          <p:cNvSpPr/>
          <p:nvPr/>
        </p:nvSpPr>
        <p:spPr>
          <a:xfrm>
            <a:off x="0" y="6523037"/>
            <a:ext cx="4583112" cy="461665"/>
          </a:xfrm>
          <a:prstGeom prst="rect">
            <a:avLst/>
          </a:prstGeom>
        </p:spPr>
        <p:txBody>
          <a:bodyPr wrap="square">
            <a:spAutoFit/>
          </a:bodyPr>
          <a:lstStyle/>
          <a:p>
            <a:pPr algn="ctr">
              <a:defRPr/>
            </a:pPr>
            <a:r>
              <a:rPr lang="sl-SI" sz="2400" b="1" dirty="0" err="1">
                <a:solidFill>
                  <a:srgbClr val="EEE3CE"/>
                </a:solidFill>
                <a:effectLst>
                  <a:outerShdw blurRad="38100" dist="38100" dir="2700000" algn="tl">
                    <a:srgbClr val="000000">
                      <a:alpha val="43137"/>
                    </a:srgbClr>
                  </a:outerShdw>
                </a:effectLst>
              </a:rPr>
              <a:t>www.lasdolinasoce.si</a:t>
            </a:r>
            <a:endParaRPr lang="sl-SI" sz="2400" b="1" dirty="0">
              <a:solidFill>
                <a:srgbClr val="EEE3CE"/>
              </a:solidFill>
              <a:effectLst>
                <a:outerShdw blurRad="38100" dist="38100" dir="2700000" algn="tl">
                  <a:srgbClr val="000000">
                    <a:alpha val="43137"/>
                  </a:srgbClr>
                </a:outerShdw>
              </a:effectLst>
            </a:endParaRPr>
          </a:p>
        </p:txBody>
      </p:sp>
      <p:pic>
        <p:nvPicPr>
          <p:cNvPr id="7" name="Slika 6" descr="Dopis LAS prva stran300dpi.jpg"/>
          <p:cNvPicPr/>
          <p:nvPr/>
        </p:nvPicPr>
        <p:blipFill>
          <a:blip r:embed="rId4" cstate="print"/>
          <a:srcRect r="2378" b="46866"/>
          <a:stretch>
            <a:fillRect/>
          </a:stretch>
        </p:blipFill>
        <p:spPr>
          <a:xfrm>
            <a:off x="1" y="0"/>
            <a:ext cx="10080624" cy="7559675"/>
          </a:xfrm>
          <a:prstGeom prst="rect">
            <a:avLst/>
          </a:prstGeom>
        </p:spPr>
      </p:pic>
      <p:sp>
        <p:nvSpPr>
          <p:cNvPr id="8" name="Naslov 1"/>
          <p:cNvSpPr txBox="1">
            <a:spLocks/>
          </p:cNvSpPr>
          <p:nvPr/>
        </p:nvSpPr>
        <p:spPr bwMode="auto">
          <a:xfrm>
            <a:off x="620712" y="2041898"/>
            <a:ext cx="9067800" cy="5517777"/>
          </a:xfrm>
          <a:prstGeom prst="rect">
            <a:avLst/>
          </a:prstGeom>
          <a:noFill/>
          <a:ln w="9525">
            <a:noFill/>
            <a:round/>
            <a:headEnd/>
            <a:tailEnd/>
          </a:ln>
        </p:spPr>
        <p:txBody>
          <a:bodyPr vert="horz" wrap="square" lIns="0" tIns="0" rIns="0" bIns="0" numCol="1" anchor="ctr" anchorCtr="0" compatLnSpc="1">
            <a:prstTxWarp prst="textNoShape">
              <a:avLst/>
            </a:prstTxWarp>
          </a:bodyPr>
          <a:lstStyle/>
          <a:p>
            <a:pPr algn="just">
              <a:lnSpc>
                <a:spcPct val="93000"/>
              </a:lnSpc>
              <a:buClr>
                <a:srgbClr val="000000"/>
              </a:buClr>
              <a:buSzPct val="100000"/>
            </a:pPr>
            <a:r>
              <a:rPr kumimoji="0" lang="sl-SI" sz="28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POVZETEK</a:t>
            </a:r>
          </a:p>
          <a:p>
            <a:pPr algn="just">
              <a:lnSpc>
                <a:spcPct val="93000"/>
              </a:lnSpc>
              <a:buClr>
                <a:srgbClr val="000000"/>
              </a:buClr>
              <a:buSzPct val="100000"/>
            </a:pPr>
            <a:endParaRPr lang="sl-SI" sz="2800" kern="0" dirty="0" smtClean="0">
              <a:solidFill>
                <a:schemeClr val="tx1">
                  <a:lumMod val="85000"/>
                  <a:lumOff val="15000"/>
                </a:schemeClr>
              </a:solidFill>
              <a:latin typeface="+mn-lt"/>
              <a:ea typeface="Lucida Sans Unicode" charset="0"/>
              <a:cs typeface="+mj-cs"/>
            </a:endParaRPr>
          </a:p>
          <a:p>
            <a:pPr algn="just">
              <a:lnSpc>
                <a:spcPct val="93000"/>
              </a:lnSpc>
              <a:buClr>
                <a:srgbClr val="000000"/>
              </a:buClr>
              <a:buSzPct val="100000"/>
              <a:buFont typeface="Arial" pitchFamily="34" charset="0"/>
              <a:buChar char="•"/>
            </a:pPr>
            <a:r>
              <a:rPr kumimoji="0" lang="sl-SI" sz="28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Navodila Organa upravljanja za obveščanje javnosti in označevanje projektov v okviru Operativnega programa za izvajanje Evropskega sklada za pomorstvo in ribištvo v Republiki Sloveniji za obdobje </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2014</a:t>
            </a:r>
            <a:r>
              <a:rPr kumimoji="0" lang="sl-SI" sz="2400" b="0" i="0" u="none" strike="noStrike" kern="0" cap="none" spc="0" normalizeH="0" noProof="0" dirty="0" smtClean="0">
                <a:ln>
                  <a:noFill/>
                </a:ln>
                <a:solidFill>
                  <a:schemeClr val="tx1">
                    <a:lumMod val="85000"/>
                    <a:lumOff val="15000"/>
                  </a:schemeClr>
                </a:solidFill>
                <a:effectLst/>
                <a:uLnTx/>
                <a:uFillTx/>
                <a:latin typeface="+mn-lt"/>
                <a:ea typeface="Lucida Sans Unicode" charset="0"/>
                <a:cs typeface="+mj-cs"/>
              </a:rPr>
              <a:t>–</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2020 </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Ministrstva za kmetijstvo, gozdarstvo in prehrano z dne 22. 10. 2018 in </a:t>
            </a:r>
          </a:p>
          <a:p>
            <a:pPr algn="just">
              <a:lnSpc>
                <a:spcPct val="93000"/>
              </a:lnSpc>
              <a:buClr>
                <a:srgbClr val="000000"/>
              </a:buClr>
              <a:buSzPct val="100000"/>
              <a:buFont typeface="Arial" pitchFamily="34" charset="0"/>
              <a:buChar char="•"/>
            </a:pPr>
            <a:endPar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endParaRPr>
          </a:p>
          <a:p>
            <a:pPr algn="just">
              <a:lnSpc>
                <a:spcPct val="93000"/>
              </a:lnSpc>
              <a:buClr>
                <a:srgbClr val="000000"/>
              </a:buClr>
              <a:buSzPct val="100000"/>
              <a:buFont typeface="Arial" pitchFamily="34" charset="0"/>
              <a:buChar char="•"/>
            </a:pP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 Navodila </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za določanje in preverjanje tipov stroškov v okviru pristopa CLLD (sklad EKSRP in ESPR) z dne </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2</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2</a:t>
            </a: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mj-cs"/>
              </a:rPr>
              <a:t>. 2018</a:t>
            </a:r>
          </a:p>
          <a:p>
            <a:pPr algn="just">
              <a:lnSpc>
                <a:spcPct val="93000"/>
              </a:lnSpc>
              <a:buClr>
                <a:srgbClr val="000000"/>
              </a:buClr>
              <a:buSzPct val="100000"/>
            </a:pPr>
            <a:r>
              <a:rPr kumimoji="0" lang="sl-SI" sz="28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j-cs"/>
              </a:rPr>
              <a:t/>
            </a:r>
            <a:br>
              <a:rPr kumimoji="0" lang="sl-SI" sz="28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j-cs"/>
              </a:rPr>
            </a:br>
            <a:endParaRPr kumimoji="0" lang="sl-SI" sz="2800" b="0" i="0" u="none" strike="noStrike" kern="0" cap="none" spc="0" normalizeH="0" baseline="0" noProof="0" dirty="0">
              <a:ln>
                <a:noFill/>
              </a:ln>
              <a:solidFill>
                <a:schemeClr val="tx1">
                  <a:lumMod val="85000"/>
                  <a:lumOff val="15000"/>
                </a:schemeClr>
              </a:solidFill>
              <a:effectLst/>
              <a:uLnTx/>
              <a:uFillTx/>
              <a:latin typeface="Arial Narrow" panose="020B0606020202030204" pitchFamily="34" charset="0"/>
              <a:ea typeface="Lucida Sans Unicode" charset="0"/>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332037"/>
            <a:ext cx="10080625" cy="664797"/>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2. 1 OZNAČEVANJE OPERACIJ V INFORMACIJSKIH  IN KOMUNIKACIJSKIH GRADIVIH :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PUBLIKACIJE</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10"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9" name="Podnaslov 2"/>
          <p:cNvSpPr txBox="1">
            <a:spLocks/>
          </p:cNvSpPr>
          <p:nvPr/>
        </p:nvSpPr>
        <p:spPr bwMode="auto">
          <a:xfrm>
            <a:off x="544512" y="3475037"/>
            <a:ext cx="9067800" cy="4084638"/>
          </a:xfrm>
          <a:prstGeom prst="rect">
            <a:avLst/>
          </a:prstGeom>
          <a:noFill/>
          <a:ln w="9525">
            <a:noFill/>
            <a:round/>
            <a:headEnd/>
            <a:tailEnd/>
          </a:ln>
        </p:spPr>
        <p:txBody>
          <a:bodyPr vert="horz" wrap="square" lIns="0" tIns="28080" rIns="0" bIns="0" numCol="1" anchor="t" anchorCtr="0" compatLnSpc="1">
            <a:prstTxWarp prst="textNoShape">
              <a:avLst/>
            </a:prstTxWarp>
            <a:noAutofit/>
          </a:bodyPr>
          <a:lstStyle/>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lang="sl-SI" sz="2000" kern="0" dirty="0" smtClean="0">
                <a:solidFill>
                  <a:schemeClr val="tx1">
                    <a:lumMod val="85000"/>
                    <a:lumOff val="15000"/>
                  </a:schemeClr>
                </a:solidFill>
                <a:latin typeface="Arial" pitchFamily="34" charset="0"/>
                <a:ea typeface="Lucida Sans Unicode" charset="0"/>
                <a:cs typeface="Arial" pitchFamily="34" charset="0"/>
              </a:rPr>
              <a:t>Sem sodijo: </a:t>
            </a:r>
            <a:r>
              <a:rPr kumimoji="0" lang="sl-SI" sz="2000" i="0" strike="noStrike" kern="0" cap="none" spc="0" normalizeH="0" baseline="0" noProof="0" dirty="0" smtClean="0">
                <a:ln>
                  <a:noFill/>
                </a:ln>
                <a:solidFill>
                  <a:schemeClr val="tx1">
                    <a:lumMod val="85000"/>
                    <a:lumOff val="15000"/>
                  </a:schemeClr>
                </a:solidFill>
                <a:uLnTx/>
                <a:uFillTx/>
                <a:latin typeface="Arial" pitchFamily="34" charset="0"/>
                <a:ea typeface="Lucida Sans Unicode" charset="0"/>
                <a:cs typeface="Arial" pitchFamily="34" charset="0"/>
              </a:rPr>
              <a:t>knjižice, prospekti, bilteni, časopisi in ostale tiskovine in</a:t>
            </a:r>
            <a:r>
              <a:rPr kumimoji="0" lang="sl-SI" sz="2000" i="0" strike="noStrike" kern="0" cap="none" spc="0" normalizeH="0" noProof="0" dirty="0" smtClean="0">
                <a:ln>
                  <a:noFill/>
                </a:ln>
                <a:solidFill>
                  <a:schemeClr val="tx1">
                    <a:lumMod val="85000"/>
                    <a:lumOff val="15000"/>
                  </a:schemeClr>
                </a:solidFill>
                <a:uLnTx/>
                <a:uFillTx/>
                <a:latin typeface="Arial" pitchFamily="34" charset="0"/>
                <a:ea typeface="Lucida Sans Unicode" charset="0"/>
                <a:cs typeface="Arial" pitchFamily="34" charset="0"/>
              </a:rPr>
              <a:t> </a:t>
            </a:r>
            <a:r>
              <a:rPr kumimoji="0" lang="sl-SI" sz="2000" i="0" strike="noStrike" kern="0" cap="none" spc="0" normalizeH="0" baseline="0" noProof="0" dirty="0" smtClean="0">
                <a:ln>
                  <a:noFill/>
                </a:ln>
                <a:solidFill>
                  <a:schemeClr val="tx1">
                    <a:lumMod val="85000"/>
                    <a:lumOff val="15000"/>
                  </a:schemeClr>
                </a:solidFill>
                <a:uLnTx/>
                <a:uFillTx/>
                <a:latin typeface="Arial" pitchFamily="34" charset="0"/>
                <a:ea typeface="Lucida Sans Unicode" charset="0"/>
                <a:cs typeface="Arial" pitchFamily="34" charset="0"/>
              </a:rPr>
              <a:t>plakati o</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000" i="0" strike="noStrike" kern="0" cap="none" spc="0" normalizeH="0" baseline="0" noProof="0" dirty="0" smtClean="0">
                <a:ln>
                  <a:noFill/>
                </a:ln>
                <a:solidFill>
                  <a:schemeClr val="tx1">
                    <a:lumMod val="85000"/>
                    <a:lumOff val="15000"/>
                  </a:schemeClr>
                </a:solidFill>
                <a:uLnTx/>
                <a:uFillTx/>
                <a:latin typeface="Arial" pitchFamily="34" charset="0"/>
                <a:ea typeface="Lucida Sans Unicode" charset="0"/>
                <a:cs typeface="Arial" pitchFamily="34" charset="0"/>
              </a:rPr>
              <a:t>ukrepih in dejavnostih, ki jih sofinancira ESPR</a:t>
            </a:r>
            <a:r>
              <a:rPr lang="sl-SI" sz="2000" kern="0" dirty="0" smtClean="0">
                <a:solidFill>
                  <a:schemeClr val="tx1">
                    <a:lumMod val="85000"/>
                    <a:lumOff val="15000"/>
                  </a:schemeClr>
                </a:solidFill>
                <a:latin typeface="Arial" pitchFamily="34" charset="0"/>
                <a:ea typeface="Lucida Sans Unicode" charset="0"/>
                <a:cs typeface="Arial" pitchFamily="34" charset="0"/>
              </a:rPr>
              <a:t>.</a:t>
            </a:r>
            <a:r>
              <a:rPr kumimoji="0" lang="sl-SI" sz="20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endParaRPr kumimoji="0" lang="sl-SI" sz="8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endParaRPr>
          </a:p>
          <a:p>
            <a:pPr marL="342900" lvl="0" indent="-342900" algn="just">
              <a:lnSpc>
                <a:spcPct val="93000"/>
              </a:lnSpc>
              <a:spcAft>
                <a:spcPts val="1425"/>
              </a:spcAft>
              <a:buClr>
                <a:srgbClr val="000000"/>
              </a:buClr>
              <a:buSzPct val="100000"/>
            </a:pPr>
            <a:r>
              <a:rPr lang="sl-SI" sz="2000" kern="0" dirty="0" smtClean="0">
                <a:solidFill>
                  <a:schemeClr val="tx1">
                    <a:lumMod val="85000"/>
                    <a:lumOff val="15000"/>
                  </a:schemeClr>
                </a:solidFill>
                <a:latin typeface="Arial" pitchFamily="34" charset="0"/>
                <a:ea typeface="Lucida Sans Unicode" charset="0"/>
                <a:cs typeface="Arial" pitchFamily="34" charset="0"/>
              </a:rPr>
              <a:t>Ti naj </a:t>
            </a:r>
            <a:r>
              <a:rPr kumimoji="0" lang="sl-SI" sz="20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na naslovni strani (prednja stran zunanjega ovitka</a:t>
            </a:r>
            <a:r>
              <a:rPr lang="sl-SI" sz="2000" b="1" u="sng" kern="0" dirty="0" smtClean="0">
                <a:solidFill>
                  <a:srgbClr val="006666"/>
                </a:solidFill>
                <a:effectLst>
                  <a:outerShdw blurRad="38100" dist="38100" dir="2700000" algn="tl">
                    <a:srgbClr val="000000">
                      <a:alpha val="43137"/>
                    </a:srgbClr>
                  </a:outerShdw>
                </a:effectLst>
                <a:latin typeface="Arial" pitchFamily="34" charset="0"/>
                <a:ea typeface="Lucida Sans Unicode" charset="0"/>
                <a:cs typeface="Arial" pitchFamily="34" charset="0"/>
              </a:rPr>
              <a:t>) vsebujejo</a:t>
            </a:r>
          </a:p>
          <a:p>
            <a:pPr marL="342900" lvl="0" indent="-342900" algn="just">
              <a:lnSpc>
                <a:spcPct val="93000"/>
              </a:lnSpc>
              <a:spcAft>
                <a:spcPts val="1425"/>
              </a:spcAft>
              <a:buClr>
                <a:srgbClr val="000000"/>
              </a:buClr>
              <a:buSzPct val="100000"/>
            </a:pPr>
            <a:r>
              <a:rPr lang="sl-SI" sz="2000" b="1" u="sng" kern="0" dirty="0" smtClean="0">
                <a:solidFill>
                  <a:srgbClr val="006666"/>
                </a:solidFill>
                <a:effectLst>
                  <a:outerShdw blurRad="38100" dist="38100" dir="2700000" algn="tl">
                    <a:srgbClr val="000000">
                      <a:alpha val="43137"/>
                    </a:srgbClr>
                  </a:outerShdw>
                </a:effectLst>
                <a:latin typeface="Arial" pitchFamily="34" charset="0"/>
                <a:ea typeface="Lucida Sans Unicode" charset="0"/>
                <a:cs typeface="Arial" pitchFamily="34" charset="0"/>
              </a:rPr>
              <a:t>jasno </a:t>
            </a:r>
            <a:r>
              <a:rPr kumimoji="0" lang="sl-SI" sz="20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navedbo o udeležbi Evropske unije in simbol Unije, če je</a:t>
            </a:r>
          </a:p>
          <a:p>
            <a:pPr marL="342900" lvl="0" indent="-342900" algn="just">
              <a:lnSpc>
                <a:spcPct val="93000"/>
              </a:lnSpc>
              <a:spcAft>
                <a:spcPts val="1425"/>
              </a:spcAft>
              <a:buClr>
                <a:srgbClr val="000000"/>
              </a:buClr>
              <a:buSzPct val="100000"/>
            </a:pPr>
            <a:r>
              <a:rPr kumimoji="0" lang="sl-SI" sz="20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uporabljen tudi nacionalni ali regionalni simbol</a:t>
            </a:r>
            <a:r>
              <a:rPr kumimoji="0" lang="sl-SI" sz="20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a:t>
            </a:r>
          </a:p>
          <a:p>
            <a:pPr marL="342900" lvl="0" indent="-342900" algn="just">
              <a:lnSpc>
                <a:spcPct val="93000"/>
              </a:lnSpc>
              <a:spcAft>
                <a:spcPts val="1425"/>
              </a:spcAft>
              <a:buClr>
                <a:srgbClr val="000000"/>
              </a:buClr>
              <a:buSzPct val="100000"/>
            </a:pPr>
            <a:endParaRPr kumimoji="0" lang="sl-SI" sz="8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endParaRPr>
          </a:p>
          <a:p>
            <a:pPr marL="342900" lvl="0" indent="-342900" algn="just">
              <a:lnSpc>
                <a:spcPct val="93000"/>
              </a:lnSpc>
              <a:spcAft>
                <a:spcPts val="1425"/>
              </a:spcAft>
              <a:buClr>
                <a:srgbClr val="000000"/>
              </a:buClr>
              <a:buSzPct val="100000"/>
            </a:pPr>
            <a:r>
              <a:rPr kumimoji="0" lang="sl-SI" sz="2000" b="0" i="0"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Publikacije vključujejo</a:t>
            </a:r>
            <a:r>
              <a:rPr kumimoji="0" lang="sl-SI" sz="2000" b="0" i="0" strike="noStrike" kern="0" cap="none" spc="0" normalizeH="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a:t>
            </a:r>
            <a:r>
              <a:rPr kumimoji="0" lang="sl-SI" sz="2000" b="0" i="0"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sklicevanja na organ, odgovoren za vsebino, in na organ</a:t>
            </a:r>
          </a:p>
          <a:p>
            <a:pPr marL="342900" lvl="0" indent="-342900" algn="just">
              <a:lnSpc>
                <a:spcPct val="93000"/>
              </a:lnSpc>
              <a:spcAft>
                <a:spcPts val="1425"/>
              </a:spcAft>
              <a:buClr>
                <a:srgbClr val="000000"/>
              </a:buClr>
              <a:buSzPct val="100000"/>
            </a:pPr>
            <a:r>
              <a:rPr kumimoji="0" lang="sl-SI" sz="2000" b="0" i="0"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upravljanja,</a:t>
            </a:r>
            <a:r>
              <a:rPr kumimoji="0" lang="sl-SI" sz="2000" b="0" i="0" strike="noStrike" kern="0" cap="none" spc="0" normalizeH="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a:t>
            </a:r>
            <a:r>
              <a:rPr kumimoji="0" lang="sl-SI" sz="2000" b="0" i="0"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določen za izvajanje pomoči iz ESPR in zadevne nacionalne</a:t>
            </a:r>
          </a:p>
          <a:p>
            <a:pPr marL="342900" lvl="0" indent="-342900" algn="just">
              <a:lnSpc>
                <a:spcPct val="93000"/>
              </a:lnSpc>
              <a:spcAft>
                <a:spcPts val="1425"/>
              </a:spcAft>
              <a:buClr>
                <a:srgbClr val="000000"/>
              </a:buClr>
              <a:buSzPct val="100000"/>
            </a:pPr>
            <a:r>
              <a:rPr kumimoji="0" lang="sl-SI" sz="2000" b="0" i="0"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pomoči</a:t>
            </a:r>
            <a:r>
              <a:rPr kumimoji="0" lang="sl-SI" sz="2000" b="0" i="0" u="none" strike="noStrike" kern="0" cap="none" spc="0" normalizeH="0" baseline="0" noProof="0" dirty="0" smtClean="0">
                <a:ln>
                  <a:noFill/>
                </a:ln>
                <a:solidFill>
                  <a:schemeClr val="tx1">
                    <a:lumMod val="85000"/>
                    <a:lumOff val="15000"/>
                  </a:schemeClr>
                </a:solidFill>
                <a:effectLst/>
                <a:uLnTx/>
                <a:uFillTx/>
                <a:latin typeface="Arial" pitchFamily="34" charset="0"/>
                <a:ea typeface="Lucida Sans Unicode" charset="0"/>
                <a:cs typeface="Arial" pitchFamily="34" charset="0"/>
              </a:rPr>
              <a:t>. </a:t>
            </a:r>
          </a:p>
          <a:p>
            <a:pPr marL="342900" marR="0" lvl="0" indent="-342900" algn="just"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2400" b="1"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endParaRPr>
          </a:p>
          <a:p>
            <a:pPr marL="342900" marR="0" lvl="0" indent="-342900" algn="just"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1600" b="1" i="0" u="none" strike="noStrike" kern="0" cap="none" spc="0" normalizeH="0" baseline="0" noProof="0" dirty="0">
              <a:ln>
                <a:noFill/>
              </a:ln>
              <a:solidFill>
                <a:schemeClr val="tx1">
                  <a:lumMod val="85000"/>
                  <a:lumOff val="15000"/>
                </a:schemeClr>
              </a:solidFill>
              <a:effectLst/>
              <a:uLnTx/>
              <a:uFillTx/>
              <a:latin typeface="Arial Narrow" panose="020B0606020202030204" pitchFamily="34" charset="0"/>
              <a:ea typeface="Lucida Sans Unicode" charset="0"/>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10"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9" name="Pravokotnik 8"/>
          <p:cNvSpPr/>
          <p:nvPr/>
        </p:nvSpPr>
        <p:spPr>
          <a:xfrm>
            <a:off x="0" y="2332037"/>
            <a:ext cx="10080625" cy="951030"/>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2.2 OZNAČEVANJE OPERACIJ V INFORMACIJSKIH  IN KOMUNIKACIJSKIH GRADIVIH :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TISKANA</a:t>
            </a:r>
            <a:r>
              <a:rPr lang="sl-SI" sz="2000" b="1" dirty="0" smtClean="0">
                <a:solidFill>
                  <a:srgbClr val="002060"/>
                </a:solidFill>
                <a:latin typeface="Arial Narrow" panose="020B0606020202030204" pitchFamily="34" charset="0"/>
              </a:rPr>
              <a:t>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GRADIVA OZIROMA PRISPEVKI V TISKANIH MEDIJIH </a:t>
            </a:r>
          </a:p>
          <a:p>
            <a:pPr lvl="0" algn="ctr">
              <a:lnSpc>
                <a:spcPct val="93000"/>
              </a:lnSpc>
              <a:buClr>
                <a:srgbClr val="000000"/>
              </a:buClr>
              <a:buSzPct val="100000"/>
              <a:defRPr/>
            </a:pP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2" name="Pravokotnik 11"/>
          <p:cNvSpPr/>
          <p:nvPr/>
        </p:nvSpPr>
        <p:spPr>
          <a:xfrm>
            <a:off x="239712" y="3170237"/>
            <a:ext cx="9372600" cy="4401205"/>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Tiskana gradiva, </a:t>
            </a:r>
            <a:r>
              <a:rPr lang="sl-SI" sz="2000" dirty="0" err="1" smtClean="0">
                <a:solidFill>
                  <a:schemeClr val="tx1">
                    <a:lumMod val="85000"/>
                    <a:lumOff val="15000"/>
                  </a:schemeClr>
                </a:solidFill>
                <a:latin typeface="Arial" pitchFamily="34" charset="0"/>
                <a:cs typeface="Arial" pitchFamily="34" charset="0"/>
              </a:rPr>
              <a:t>gradiva</a:t>
            </a:r>
            <a:r>
              <a:rPr lang="sl-SI" sz="2000" dirty="0" smtClean="0">
                <a:solidFill>
                  <a:schemeClr val="tx1">
                    <a:lumMod val="85000"/>
                    <a:lumOff val="15000"/>
                  </a:schemeClr>
                </a:solidFill>
                <a:latin typeface="Arial" pitchFamily="34" charset="0"/>
                <a:cs typeface="Arial" pitchFamily="34" charset="0"/>
              </a:rPr>
              <a:t> svetovanj, usposabljanj in predstavitve (.</a:t>
            </a:r>
            <a:r>
              <a:rPr lang="sl-SI" sz="2000" dirty="0" err="1" smtClean="0">
                <a:solidFill>
                  <a:schemeClr val="tx1">
                    <a:lumMod val="85000"/>
                    <a:lumOff val="15000"/>
                  </a:schemeClr>
                </a:solidFill>
                <a:latin typeface="Arial" pitchFamily="34" charset="0"/>
                <a:cs typeface="Arial" pitchFamily="34" charset="0"/>
              </a:rPr>
              <a:t>pptx</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ppt</a:t>
            </a:r>
            <a:r>
              <a:rPr lang="sl-SI" sz="2000" dirty="0" smtClean="0">
                <a:solidFill>
                  <a:schemeClr val="tx1">
                    <a:lumMod val="85000"/>
                    <a:lumOff val="15000"/>
                  </a:schemeClr>
                </a:solidFill>
                <a:latin typeface="Arial" pitchFamily="34" charset="0"/>
                <a:cs typeface="Arial" pitchFamily="34" charset="0"/>
              </a:rPr>
              <a:t>) v okviru ukrepov OP ESPR 2014-2020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morajo vsebovati elemente označevanja na naslovni strani, če je uporabljen tudi nacionalni ali regionalni simbol </a:t>
            </a:r>
            <a:r>
              <a:rPr lang="sl-SI" sz="2000" dirty="0" smtClean="0">
                <a:solidFill>
                  <a:schemeClr val="tx1">
                    <a:lumMod val="85000"/>
                    <a:lumOff val="15000"/>
                  </a:schemeClr>
                </a:solidFill>
                <a:latin typeface="Arial" pitchFamily="34" charset="0"/>
                <a:cs typeface="Arial" pitchFamily="34" charset="0"/>
              </a:rPr>
              <a:t>(če nacionalni in regionalni simboli niso na naslovni strani, se zahtevane elemente označevanja označi na tisti strani, kjer so omenjeni simboli navedeni).</a:t>
            </a:r>
          </a:p>
          <a:p>
            <a:pPr algn="just"/>
            <a:r>
              <a:rPr lang="sl-SI" sz="2000" dirty="0" smtClean="0">
                <a:solidFill>
                  <a:schemeClr val="tx1">
                    <a:lumMod val="85000"/>
                    <a:lumOff val="15000"/>
                  </a:schemeClr>
                </a:solidFill>
                <a:latin typeface="Arial" pitchFamily="34" charset="0"/>
                <a:cs typeface="Arial" pitchFamily="34" charset="0"/>
              </a:rPr>
              <a:t> </a:t>
            </a:r>
          </a:p>
          <a:p>
            <a:pPr algn="just"/>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Z zahtevanimi elementi morajo biti označeni tudi </a:t>
            </a:r>
            <a:r>
              <a:rPr lang="sl-SI" sz="2000" b="1" u="sng" dirty="0" err="1" smtClean="0">
                <a:solidFill>
                  <a:srgbClr val="006666"/>
                </a:solidFill>
                <a:effectLst>
                  <a:outerShdw blurRad="38100" dist="38100" dir="2700000" algn="tl">
                    <a:srgbClr val="000000">
                      <a:alpha val="43137"/>
                    </a:srgbClr>
                  </a:outerShdw>
                </a:effectLst>
                <a:latin typeface="Arial" pitchFamily="34" charset="0"/>
                <a:cs typeface="Arial" pitchFamily="34" charset="0"/>
              </a:rPr>
              <a:t>jumbo</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 plakati, prispevki in kratki oglasi v tiskanih gradivih, sporočilih za javnost, plakati in podobni tiskani materiali oziroma gradiva</a:t>
            </a:r>
            <a:r>
              <a:rPr lang="sl-SI" sz="2000" dirty="0" smtClean="0">
                <a:solidFill>
                  <a:schemeClr val="tx1">
                    <a:lumMod val="85000"/>
                    <a:lumOff val="15000"/>
                  </a:schemeClr>
                </a:solidFill>
                <a:latin typeface="Arial" pitchFamily="34" charset="0"/>
                <a:cs typeface="Arial" pitchFamily="34" charset="0"/>
              </a:rPr>
              <a:t>, ki so namenjeni obveščanju javnosti in sofinancirani iz sredstev OP ESPR 2014-2020. </a:t>
            </a:r>
          </a:p>
          <a:p>
            <a:pPr algn="just"/>
            <a:endParaRPr lang="sl-SI" sz="20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Tiskana gradiva vključujejo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tudi sklicevanje na organe, odgovorne za vsebino informacij, in na OU</a:t>
            </a:r>
            <a:r>
              <a:rPr lang="sl-SI" sz="2000" dirty="0" smtClean="0">
                <a:solidFill>
                  <a:schemeClr val="tx1">
                    <a:lumMod val="85000"/>
                    <a:lumOff val="15000"/>
                  </a:schemeClr>
                </a:solidFill>
                <a:latin typeface="Arial" pitchFamily="34" charset="0"/>
                <a:cs typeface="Arial" pitchFamily="34" charset="0"/>
              </a:rPr>
              <a:t>, določenega za izvajanje OP za izvajanje ESPR v RS 2014-2020, to je MKGP. </a:t>
            </a:r>
            <a:r>
              <a:rPr lang="sl-SI" sz="2000" u="sng" dirty="0" smtClean="0">
                <a:solidFill>
                  <a:schemeClr val="tx1">
                    <a:lumMod val="85000"/>
                    <a:lumOff val="15000"/>
                  </a:schemeClr>
                </a:solidFill>
                <a:latin typeface="Arial" pitchFamily="34" charset="0"/>
                <a:cs typeface="Arial" pitchFamily="34" charset="0"/>
              </a:rPr>
              <a:t>Sklicevanje na organe ni nujno na naslovni strani</a:t>
            </a:r>
            <a:r>
              <a:rPr lang="sl-SI" sz="2000" dirty="0" smtClean="0">
                <a:solidFill>
                  <a:schemeClr val="tx1">
                    <a:lumMod val="85000"/>
                    <a:lumOff val="15000"/>
                  </a:schemeClr>
                </a:solidFill>
                <a:latin typeface="Arial" pitchFamily="34" charset="0"/>
                <a:cs typeface="Arial" pitchFamily="34" charset="0"/>
              </a:rPr>
              <a:t>. </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10"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pic>
        <p:nvPicPr>
          <p:cNvPr id="12" name="Slika 11">
            <a:extLst>
              <a:ext uri="{FF2B5EF4-FFF2-40B4-BE49-F238E27FC236}">
                <a16:creationId xmlns:a16="http://schemas.microsoft.com/office/drawing/2014/main" id="{0BA51588-2BEF-46A9-B019-0DD76CCF329E}"/>
              </a:ext>
            </a:extLst>
          </p:cNvPr>
          <p:cNvPicPr>
            <a:picLocks noChangeAspect="1"/>
          </p:cNvPicPr>
          <p:nvPr/>
        </p:nvPicPr>
        <p:blipFill rotWithShape="1">
          <a:blip r:embed="rId5" cstate="print"/>
          <a:srcRect l="13343" t="889" r="40087" b="733"/>
          <a:stretch/>
        </p:blipFill>
        <p:spPr>
          <a:xfrm rot="16200000">
            <a:off x="3755493" y="-1423457"/>
            <a:ext cx="2569638" cy="10080625"/>
          </a:xfrm>
          <a:prstGeom prst="rect">
            <a:avLst/>
          </a:prstGeom>
        </p:spPr>
      </p:pic>
      <p:pic>
        <p:nvPicPr>
          <p:cNvPr id="13" name="Označba mesta vsebine 3">
            <a:extLst>
              <a:ext uri="{FF2B5EF4-FFF2-40B4-BE49-F238E27FC236}">
                <a16:creationId xmlns:a16="http://schemas.microsoft.com/office/drawing/2014/main" id="{C5AD5EEB-CE0E-4016-97BD-9422A3F637C6}"/>
              </a:ext>
            </a:extLst>
          </p:cNvPr>
          <p:cNvPicPr>
            <a:picLocks noGrp="1" noChangeAspect="1"/>
          </p:cNvPicPr>
          <p:nvPr>
            <p:ph idx="1"/>
          </p:nvPr>
        </p:nvPicPr>
        <p:blipFill>
          <a:blip r:embed="rId6"/>
          <a:stretch>
            <a:fillRect/>
          </a:stretch>
        </p:blipFill>
        <p:spPr>
          <a:xfrm>
            <a:off x="-1" y="5075237"/>
            <a:ext cx="10080625" cy="2822693"/>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2.3 OZNAČEVANJE OPERACIJ V INFORMACIJSKIH  IN KOMUNIKACIJSKIH GRADIVIH :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AVDIOVIZUALNI MATERIAL </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544512" y="3551237"/>
            <a:ext cx="8991600" cy="3477875"/>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Avdiovizualni material (CD, DVD ipd.) je treba označiti z vsemi zahtevanimi elementi, vključno s sklicevanjem na organe, odgovorne za vsebino informacij, in na organ upravljanja, določenega za izvajanje OP ESPR 2014–2020. </a:t>
            </a:r>
          </a:p>
          <a:p>
            <a:pPr algn="just"/>
            <a:endParaRPr lang="sl-SI" sz="20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Ustrezno je potrebno označiti tudi vsa gradiva, ki so na voljo le v spletni verziji oziroma na spletu. </a:t>
            </a:r>
          </a:p>
          <a:p>
            <a:pPr algn="just"/>
            <a:endParaRPr lang="sl-SI" sz="20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Elementi označevanja se navedejo na naslovni strani, če je uporabljen tudi nacionalni ali regionalni simbol (če nacionalni in regionalni simboli niso na naslovni strani, se zahtevane elemente označevanja označi na tisti strani, kjer so omenjeni simboli navedeni). </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332037"/>
            <a:ext cx="10080625" cy="951030"/>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2.2</a:t>
            </a:r>
          </a:p>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2.4 OZNAČEVANJE OPERACIJ V INFORMACIJSKIH  IN KOMUNIKACIJSKIH GRADIVIH :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PROMOCIJSKI MATERIALI</a:t>
            </a: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620712" y="3475037"/>
            <a:ext cx="8686800" cy="3785652"/>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Kadar gre za promocijske izdelke (oblačila, vrečke, USB ključki, pisala, zgoščenke ipd.) se uporabi zahtevane elemente označevanja in navedbo spletne strani ESPR, če je to možno. </a:t>
            </a:r>
          </a:p>
          <a:p>
            <a:pPr algn="just"/>
            <a:endParaRPr lang="sl-SI" sz="20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V kolikor tisk zahtevanih elementov na navedenih predmetih ni možen, se lahko označi zgolj embalažo ali pritrdi vizitke, kjer so označeni vsi zahtevani elementi. </a:t>
            </a:r>
          </a:p>
          <a:p>
            <a:pPr algn="just"/>
            <a:endParaRPr lang="sl-SI" sz="20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Pri manjših promocijskih izdelkih se obveznost navedbe vseh elementov označevanja ne uporablja, obvezna pa je navedba simbola Unije (višina je najmanj 5 mm), skupaj z navedbo Evropske unije ter navedbo Evropskega sklada za pomorstvo in ribištvo. </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332037"/>
            <a:ext cx="10080625" cy="972574"/>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2.5 OZNAČEVANJE OPERACIJ V INFORMACIJSKIH  IN KOMUNIKACIJSKIH GRADIVIH :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TV IN RADIJSKE ODDAJE TER PRISPEVKI ZA SPLETNE MEDIJE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 </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620712" y="3627437"/>
            <a:ext cx="8686800" cy="3477875"/>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Če se upravičenci udeležijo oddaje na TV, radiu ali spletnemu mediju in je ta namenjena predstavitvi oziroma promociji aktivnosti, ki je sofinancirana iz OP ESPR 2014–2020, se priporoča, da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smiselno (ustno ali pisno, odvisno od možnosti) navedejo, da aktivnost sofinancirata Evropska unija iz Evropskega sklada za pomorstvo in ribištvo in Republika Slovenija v okviru Operativnega programa za izvajanje Evropskega sklada za pomorstvo in ribištvo v obdobju 2014–2020</a:t>
            </a:r>
            <a:r>
              <a:rPr lang="sl-SI" sz="2000" dirty="0" smtClean="0">
                <a:solidFill>
                  <a:schemeClr val="tx1">
                    <a:lumMod val="85000"/>
                    <a:lumOff val="15000"/>
                  </a:schemeClr>
                </a:solidFill>
                <a:latin typeface="Arial" pitchFamily="34" charset="0"/>
                <a:cs typeface="Arial" pitchFamily="34" charset="0"/>
              </a:rPr>
              <a:t>. </a:t>
            </a:r>
          </a:p>
          <a:p>
            <a:pPr algn="just"/>
            <a:endParaRPr lang="sl-SI" sz="20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Sofinancirani video prispevki na TV (oglasi, prispevki v obliki oddaj, serij itd.) so smiselno označeni z elementi označevanja, prav tako se priporoča označitev vira sofinanciranja v brezplačnih prispevkih. </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3320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2.6 OZNAČEVANJE OPERACIJ V INFORMACIJSKIH  IN KOMUNIKACIJSKIH GRADIVIH :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DRUGE AKTIVNOSTI </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468312" y="3035360"/>
            <a:ext cx="8915400" cy="4339650"/>
          </a:xfrm>
          <a:prstGeom prst="rect">
            <a:avLst/>
          </a:prstGeom>
        </p:spPr>
        <p:txBody>
          <a:bodyPr wrap="square">
            <a:spAutoFit/>
          </a:bodyPr>
          <a:lstStyle/>
          <a:p>
            <a:r>
              <a:rPr lang="sl-SI" sz="2000" dirty="0" smtClean="0">
                <a:solidFill>
                  <a:schemeClr val="tx1">
                    <a:lumMod val="85000"/>
                    <a:lumOff val="15000"/>
                  </a:schemeClr>
                </a:solidFill>
                <a:latin typeface="Arial" pitchFamily="34" charset="0"/>
                <a:cs typeface="Arial" pitchFamily="34" charset="0"/>
              </a:rPr>
              <a:t>V primeru organizacije dogodkov, novinarskih konferenc, razstav, predstavitev in ostalih dogodkov, katerih se udeležuje javnost in so povezane s sofinancirano aktivnostjo iz ESPR 2014–2020, mora biti aktivnost označena z zahtevanimi elementi.</a:t>
            </a:r>
          </a:p>
          <a:p>
            <a:endParaRPr lang="sl-SI" sz="800" dirty="0" smtClean="0">
              <a:solidFill>
                <a:schemeClr val="tx1">
                  <a:lumMod val="85000"/>
                  <a:lumOff val="15000"/>
                </a:schemeClr>
              </a:solidFill>
              <a:latin typeface="Arial" pitchFamily="34" charset="0"/>
              <a:cs typeface="Arial" pitchFamily="34" charset="0"/>
            </a:endParaRPr>
          </a:p>
          <a:p>
            <a:r>
              <a:rPr lang="sl-SI" sz="2000" dirty="0" smtClean="0">
                <a:solidFill>
                  <a:schemeClr val="tx1">
                    <a:lumMod val="85000"/>
                    <a:lumOff val="15000"/>
                  </a:schemeClr>
                </a:solidFill>
                <a:latin typeface="Arial" pitchFamily="34" charset="0"/>
                <a:cs typeface="Arial" pitchFamily="34" charset="0"/>
              </a:rPr>
              <a:t>ZNAMKA “I FEEL SLOVENIA”: priporočljivo je, da se znamka uporabi na promocijskih gradivih, ki so sofinancirana iz OP ESPR 2014-2020. </a:t>
            </a:r>
          </a:p>
          <a:p>
            <a:endParaRPr lang="sl-SI" sz="800" dirty="0" smtClean="0">
              <a:solidFill>
                <a:schemeClr val="tx1">
                  <a:lumMod val="85000"/>
                  <a:lumOff val="15000"/>
                </a:schemeClr>
              </a:solidFill>
              <a:latin typeface="Arial" pitchFamily="34" charset="0"/>
              <a:cs typeface="Arial" pitchFamily="34" charset="0"/>
            </a:endParaRPr>
          </a:p>
          <a:p>
            <a:r>
              <a:rPr lang="sl-SI" sz="2000" dirty="0" smtClean="0">
                <a:solidFill>
                  <a:schemeClr val="tx1">
                    <a:lumMod val="85000"/>
                    <a:lumOff val="15000"/>
                  </a:schemeClr>
                </a:solidFill>
                <a:latin typeface="Arial" pitchFamily="34" charset="0"/>
                <a:cs typeface="Arial" pitchFamily="34" charset="0"/>
              </a:rPr>
              <a:t>Skrbnik znamke je skrbnik znamke Urad Vlade RS za komuniciranje. Naloga skrbnika je razvoj in upravljanje znamk, skrb za pravilno uporabo znamke in njenih prvin: </a:t>
            </a:r>
            <a:r>
              <a:rPr lang="sl-SI" sz="2000"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5" action="ppaction://hlinkpres?slideindex=1&amp;slidetitle=">
                  <a:extLst>
                    <a:ext uri="{A12FA001-AC4F-418D-AE19-62706E023703}">
                      <ahyp:hlinkClr xmlns:lc="http://schemas.openxmlformats.org/drawingml/2006/lockedCanvas" xmlns="" xmlns:ahyp="http://schemas.microsoft.com/office/drawing/2018/hyperlinkcolor" val="tx"/>
                    </a:ext>
                  </a:extLst>
                </a:hlinkClick>
              </a:rPr>
              <a:t>http://www.ukom.gov.si/si/promocija_slovenije/znamka_slovenije_i_feel_slovenia/o_zn </a:t>
            </a:r>
            <a:r>
              <a:rPr lang="sl-SI" sz="2000" dirty="0" err="1"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5" action="ppaction://hlinkpres?slideindex=1&amp;slidetitle=">
                  <a:extLst>
                    <a:ext uri="{A12FA001-AC4F-418D-AE19-62706E023703}">
                      <ahyp:hlinkClr xmlns:lc="http://schemas.openxmlformats.org/drawingml/2006/lockedCanvas" xmlns="" xmlns:ahyp="http://schemas.microsoft.com/office/drawing/2018/hyperlinkcolor" val="tx"/>
                    </a:ext>
                  </a:extLst>
                </a:hlinkClick>
              </a:rPr>
              <a:t>amki</a:t>
            </a:r>
            <a:r>
              <a:rPr lang="sl-SI" sz="2000"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5" action="ppaction://hlinkpres?slideindex=1&amp;slidetitle=">
                  <a:extLst>
                    <a:ext uri="{A12FA001-AC4F-418D-AE19-62706E023703}">
                      <ahyp:hlinkClr xmlns:lc="http://schemas.openxmlformats.org/drawingml/2006/lockedCanvas" xmlns="" xmlns:ahyp="http://schemas.microsoft.com/office/drawing/2018/hyperlinkcolor" val="tx"/>
                    </a:ext>
                  </a:extLst>
                </a:hlinkClick>
              </a:rPr>
              <a:t>/</a:t>
            </a:r>
            <a:r>
              <a:rPr lang="sl-SI" sz="2000"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rPr>
              <a:t> </a:t>
            </a:r>
          </a:p>
          <a:p>
            <a:r>
              <a:rPr lang="sl-SI" sz="2000" dirty="0" smtClean="0">
                <a:solidFill>
                  <a:schemeClr val="tx1">
                    <a:lumMod val="85000"/>
                    <a:lumOff val="15000"/>
                  </a:schemeClr>
                </a:solidFill>
                <a:latin typeface="Arial" pitchFamily="34" charset="0"/>
                <a:cs typeface="Arial" pitchFamily="34" charset="0"/>
              </a:rPr>
              <a:t>Logotip znamke I </a:t>
            </a:r>
            <a:r>
              <a:rPr lang="sl-SI" sz="2000" dirty="0" err="1" smtClean="0">
                <a:solidFill>
                  <a:schemeClr val="tx1">
                    <a:lumMod val="85000"/>
                    <a:lumOff val="15000"/>
                  </a:schemeClr>
                </a:solidFill>
                <a:latin typeface="Arial" pitchFamily="34" charset="0"/>
                <a:cs typeface="Arial" pitchFamily="34" charset="0"/>
              </a:rPr>
              <a:t>feel</a:t>
            </a:r>
            <a:r>
              <a:rPr lang="sl-SI" sz="2000" dirty="0" smtClean="0">
                <a:solidFill>
                  <a:schemeClr val="tx1">
                    <a:lumMod val="85000"/>
                    <a:lumOff val="15000"/>
                  </a:schemeClr>
                </a:solidFill>
                <a:latin typeface="Arial" pitchFamily="34" charset="0"/>
                <a:cs typeface="Arial" pitchFamily="34" charset="0"/>
              </a:rPr>
              <a:t> </a:t>
            </a:r>
            <a:r>
              <a:rPr lang="sl-SI" sz="2000" dirty="0" err="1" smtClean="0">
                <a:solidFill>
                  <a:schemeClr val="tx1">
                    <a:lumMod val="85000"/>
                    <a:lumOff val="15000"/>
                  </a:schemeClr>
                </a:solidFill>
                <a:latin typeface="Arial" pitchFamily="34" charset="0"/>
                <a:cs typeface="Arial" pitchFamily="34" charset="0"/>
              </a:rPr>
              <a:t>Slovenia</a:t>
            </a:r>
            <a:r>
              <a:rPr lang="sl-SI" sz="2000" dirty="0" smtClean="0">
                <a:solidFill>
                  <a:schemeClr val="tx1">
                    <a:lumMod val="85000"/>
                    <a:lumOff val="15000"/>
                  </a:schemeClr>
                </a:solidFill>
                <a:latin typeface="Arial" pitchFamily="34" charset="0"/>
                <a:cs typeface="Arial" pitchFamily="34" charset="0"/>
              </a:rPr>
              <a:t> je dostopen na povezavi: </a:t>
            </a:r>
            <a:r>
              <a:rPr lang="sl-SI" sz="2000" dirty="0" smtClean="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hlinkClick r:id="rId6">
                  <a:extLst>
                    <a:ext uri="{A12FA001-AC4F-418D-AE19-62706E023703}">
                      <ahyp:hlinkClr xmlns:lc="http://schemas.openxmlformats.org/drawingml/2006/lockedCanvas" xmlns="" xmlns:ahyp="http://schemas.microsoft.com/office/drawing/2018/hyperlinkcolor" val="tx"/>
                    </a:ext>
                  </a:extLst>
                </a:hlinkClick>
              </a:rPr>
              <a:t>http://www.ukom.gov.si/index.php?id=871   </a:t>
            </a:r>
            <a:endParaRPr lang="sl-SI" sz="20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6" name="Pravokotnik 5"/>
          <p:cNvSpPr/>
          <p:nvPr/>
        </p:nvSpPr>
        <p:spPr>
          <a:xfrm>
            <a:off x="1306512" y="3017837"/>
            <a:ext cx="7315200" cy="2554545"/>
          </a:xfrm>
          <a:prstGeom prst="rect">
            <a:avLst/>
          </a:prstGeom>
        </p:spPr>
        <p:txBody>
          <a:bodyPr wrap="square">
            <a:spAutoFit/>
          </a:bodyPr>
          <a:lstStyle/>
          <a:p>
            <a:pPr algn="ctr"/>
            <a:r>
              <a:rPr lang="sl-SI" sz="4000" b="1"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Označen material lahko predhodno posredujete v predogled na </a:t>
            </a:r>
          </a:p>
          <a:p>
            <a:pPr algn="ctr"/>
            <a:r>
              <a:rPr lang="sl-SI" sz="4000" b="1"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LAS Dolina Soče.</a:t>
            </a:r>
            <a:endParaRPr lang="sl-SI" sz="4000" b="1" dirty="0">
              <a:solidFill>
                <a:srgbClr val="006666"/>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Pravokotnik 7"/>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2520950" y="3456673"/>
            <a:ext cx="5038725" cy="646331"/>
          </a:xfrm>
          <a:prstGeom prst="rect">
            <a:avLst/>
          </a:prstGeom>
        </p:spPr>
        <p:txBody>
          <a:bodyPr>
            <a:spAutoFit/>
          </a:bodyPr>
          <a:lstStyle/>
          <a:p>
            <a:r>
              <a:rPr lang="sl-SI" dirty="0" smtClean="0">
                <a:latin typeface="Arial Narrow" panose="020B0606020202030204" pitchFamily="34" charset="0"/>
              </a:rPr>
              <a:t>NAVODILA ZA DOLOČANJE IN PREVERJANJE </a:t>
            </a:r>
            <a:br>
              <a:rPr lang="sl-SI" dirty="0" smtClean="0">
                <a:latin typeface="Arial Narrow" panose="020B0606020202030204" pitchFamily="34" charset="0"/>
              </a:rPr>
            </a:br>
            <a:r>
              <a:rPr lang="sl-SI" dirty="0" smtClean="0">
                <a:latin typeface="Arial Narrow" panose="020B0606020202030204" pitchFamily="34" charset="0"/>
              </a:rPr>
              <a:t>TIPOV STROŠKOV ZA ESPR 2014-2020</a:t>
            </a:r>
            <a:endParaRPr lang="sl-SI" dirty="0"/>
          </a:p>
        </p:txBody>
      </p:sp>
      <p:sp>
        <p:nvSpPr>
          <p:cNvPr id="13" name="Pravokotnik 12"/>
          <p:cNvSpPr/>
          <p:nvPr/>
        </p:nvSpPr>
        <p:spPr>
          <a:xfrm>
            <a:off x="1154112" y="3856037"/>
            <a:ext cx="7620000" cy="1938992"/>
          </a:xfrm>
          <a:prstGeom prst="rect">
            <a:avLst/>
          </a:prstGeom>
        </p:spPr>
        <p:txBody>
          <a:bodyPr wrap="square">
            <a:spAutoFit/>
          </a:bodyPr>
          <a:lstStyle/>
          <a:p>
            <a:r>
              <a:rPr lang="sl-SI" sz="2000" dirty="0" smtClean="0">
                <a:solidFill>
                  <a:schemeClr val="tx1">
                    <a:lumMod val="85000"/>
                    <a:lumOff val="15000"/>
                  </a:schemeClr>
                </a:solidFill>
                <a:latin typeface="Arial" pitchFamily="34" charset="0"/>
                <a:cs typeface="Arial" pitchFamily="34" charset="0"/>
              </a:rPr>
              <a:t>Navodila podrobneje določajo naslednje tipe stroškov:</a:t>
            </a:r>
          </a:p>
          <a:p>
            <a:r>
              <a:rPr lang="sl-SI" sz="2000" dirty="0" smtClean="0">
                <a:solidFill>
                  <a:schemeClr val="tx1">
                    <a:lumMod val="85000"/>
                    <a:lumOff val="15000"/>
                  </a:schemeClr>
                </a:solidFill>
                <a:latin typeface="Arial" pitchFamily="34" charset="0"/>
                <a:cs typeface="Arial" pitchFamily="34" charset="0"/>
              </a:rPr>
              <a:t> </a:t>
            </a:r>
          </a:p>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stroški dela;</a:t>
            </a:r>
          </a:p>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stroški materiala, naložb in storitev;</a:t>
            </a:r>
          </a:p>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stroški prispevka v naravi;</a:t>
            </a:r>
          </a:p>
          <a:p>
            <a:pPr>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 stroški nakupa zemljišč.</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2" name="Pravokotnik 11"/>
          <p:cNvSpPr/>
          <p:nvPr/>
        </p:nvSpPr>
        <p:spPr>
          <a:xfrm>
            <a:off x="468312" y="3398837"/>
            <a:ext cx="9067800" cy="4031873"/>
          </a:xfrm>
          <a:prstGeom prst="rect">
            <a:avLst/>
          </a:prstGeom>
        </p:spPr>
        <p:txBody>
          <a:bodyPr wrap="square">
            <a:spAutoFit/>
          </a:bodyPr>
          <a:lstStyle/>
          <a:p>
            <a:pPr algn="just"/>
            <a:r>
              <a:rPr lang="sl-SI" sz="2000" b="1"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STROŠKI DELA: </a:t>
            </a:r>
            <a:r>
              <a:rPr lang="sl-SI" sz="2000" dirty="0" smtClean="0">
                <a:solidFill>
                  <a:schemeClr val="tx1">
                    <a:lumMod val="85000"/>
                    <a:lumOff val="15000"/>
                  </a:schemeClr>
                </a:solidFill>
                <a:latin typeface="Arial" pitchFamily="34" charset="0"/>
                <a:cs typeface="Arial" pitchFamily="34" charset="0"/>
              </a:rPr>
              <a:t>v ta sklop sodijo stroški plač in druge vrste plačil za opravljeno delo (</a:t>
            </a:r>
            <a:r>
              <a:rPr lang="sl-SI" sz="2000" dirty="0" err="1" smtClean="0">
                <a:solidFill>
                  <a:schemeClr val="tx1">
                    <a:lumMod val="85000"/>
                    <a:lumOff val="15000"/>
                  </a:schemeClr>
                </a:solidFill>
                <a:latin typeface="Arial" pitchFamily="34" charset="0"/>
                <a:cs typeface="Arial" pitchFamily="34" charset="0"/>
              </a:rPr>
              <a:t>podjemne</a:t>
            </a:r>
            <a:r>
              <a:rPr lang="sl-SI" sz="2000" dirty="0" smtClean="0">
                <a:solidFill>
                  <a:schemeClr val="tx1">
                    <a:lumMod val="85000"/>
                    <a:lumOff val="15000"/>
                  </a:schemeClr>
                </a:solidFill>
                <a:latin typeface="Arial" pitchFamily="34" charset="0"/>
                <a:cs typeface="Arial" pitchFamily="34" charset="0"/>
              </a:rPr>
              <a:t> pogodbe, avtorske pogodbe, honorarno delo, študentsko delo), povezano izključno s predmetno operacijo. </a:t>
            </a:r>
          </a:p>
          <a:p>
            <a:pPr algn="just"/>
            <a:endParaRPr lang="sl-SI" sz="2000" dirty="0" smtClean="0">
              <a:solidFill>
                <a:schemeClr val="tx1">
                  <a:lumMod val="85000"/>
                  <a:lumOff val="15000"/>
                </a:schemeClr>
              </a:solidFill>
              <a:latin typeface="Arial" pitchFamily="34" charset="0"/>
              <a:cs typeface="Arial" pitchFamily="34" charset="0"/>
            </a:endParaRPr>
          </a:p>
          <a:p>
            <a:pPr algn="just">
              <a:buFont typeface="Wingdings" pitchFamily="2" charset="2"/>
              <a:buChar char="Ø"/>
            </a:pP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 Stroški plač</a:t>
            </a:r>
            <a:r>
              <a:rPr lang="sl-SI" sz="2000" b="1"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 </a:t>
            </a:r>
            <a:r>
              <a:rPr lang="sl-SI" sz="2000" dirty="0" smtClean="0">
                <a:solidFill>
                  <a:schemeClr val="tx1">
                    <a:lumMod val="85000"/>
                    <a:lumOff val="15000"/>
                  </a:schemeClr>
                </a:solidFill>
                <a:latin typeface="Arial" pitchFamily="34" charset="0"/>
                <a:cs typeface="Arial" pitchFamily="34" charset="0"/>
              </a:rPr>
              <a:t>stroški plač ter druga povračila stroškov so upravičeni do sofinanciranja, kadar v okviru izvajanja posamezne aktivnosti operacije nastanejo stroški dela nosilca, partnerja ali njegovih zaposlenih v zvezi z delom na operaciji oziroma pri upravljanju in delovanju LAS in zajemajo: </a:t>
            </a:r>
          </a:p>
          <a:p>
            <a:pPr algn="just"/>
            <a:endParaRPr lang="sl-SI" sz="800" dirty="0" smtClean="0">
              <a:solidFill>
                <a:schemeClr val="tx1">
                  <a:lumMod val="85000"/>
                  <a:lumOff val="15000"/>
                </a:schemeClr>
              </a:solidFill>
              <a:latin typeface="Arial" pitchFamily="34" charset="0"/>
              <a:cs typeface="Arial" pitchFamily="34" charset="0"/>
            </a:endParaRPr>
          </a:p>
          <a:p>
            <a:pPr marL="285750" indent="-28575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plače z vsemi pripadajočimi davki in prispevki delavca in delodajalca – v celoti ali pa v deležu dela na operaciji;</a:t>
            </a:r>
          </a:p>
          <a:p>
            <a:pPr marL="285750" indent="-285750" algn="just"/>
            <a:endParaRPr lang="sl-SI" sz="800" dirty="0" smtClean="0">
              <a:solidFill>
                <a:schemeClr val="tx1">
                  <a:lumMod val="85000"/>
                  <a:lumOff val="15000"/>
                </a:schemeClr>
              </a:solidFill>
              <a:latin typeface="Arial" pitchFamily="34" charset="0"/>
              <a:cs typeface="Arial" pitchFamily="34" charset="0"/>
            </a:endParaRPr>
          </a:p>
          <a:p>
            <a:pPr marL="285750" indent="-28575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povračila stroškov v zvezi z delom (prehrana med delom, prevoz na delo in z dela, potni stroški ) – v celoti ali pa v deležu dela na operaciji;</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solidFill>
            <a:srgbClr val="00FF00"/>
          </a:solidFill>
          <a:ln w="9525">
            <a:noFill/>
            <a:round/>
            <a:headEnd/>
            <a:tailEnd/>
          </a:ln>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6" name="Pravokotnik 15"/>
          <p:cNvSpPr/>
          <p:nvPr/>
        </p:nvSpPr>
        <p:spPr>
          <a:xfrm>
            <a:off x="315912" y="1798637"/>
            <a:ext cx="5638800" cy="1661993"/>
          </a:xfrm>
          <a:prstGeom prst="rect">
            <a:avLst/>
          </a:prstGeom>
        </p:spPr>
        <p:txBody>
          <a:bodyPr wrap="square">
            <a:spAutoFit/>
          </a:bodyPr>
          <a:lstStyle/>
          <a:p>
            <a:endParaRPr lang="sl-SI" dirty="0" smtClean="0">
              <a:solidFill>
                <a:srgbClr val="262626"/>
              </a:solidFill>
            </a:endParaRPr>
          </a:p>
          <a:p>
            <a:pPr>
              <a:buFontTx/>
              <a:buChar char="-"/>
            </a:pPr>
            <a:endParaRPr lang="sl-SI" dirty="0" smtClean="0">
              <a:solidFill>
                <a:srgbClr val="262626"/>
              </a:solidFill>
            </a:endParaRPr>
          </a:p>
          <a:p>
            <a:pPr>
              <a:buFontTx/>
              <a:buChar char="-"/>
            </a:pPr>
            <a:endParaRPr lang="sl-SI" dirty="0" smtClean="0">
              <a:solidFill>
                <a:srgbClr val="262626"/>
              </a:solidFill>
            </a:endParaRPr>
          </a:p>
          <a:p>
            <a:pPr>
              <a:buFontTx/>
              <a:buChar char="-"/>
            </a:pPr>
            <a:endParaRPr lang="en-GB" sz="2400" dirty="0">
              <a:solidFill>
                <a:srgbClr val="262626"/>
              </a:solidFill>
            </a:endParaRPr>
          </a:p>
          <a:p>
            <a:endParaRPr lang="en-GB" sz="2400" dirty="0">
              <a:solidFill>
                <a:srgbClr val="262626"/>
              </a:solidFill>
            </a:endParaRPr>
          </a:p>
        </p:txBody>
      </p:sp>
      <p:sp>
        <p:nvSpPr>
          <p:cNvPr id="8" name="Pravokotnik 7"/>
          <p:cNvSpPr/>
          <p:nvPr/>
        </p:nvSpPr>
        <p:spPr>
          <a:xfrm>
            <a:off x="0" y="6599237"/>
            <a:ext cx="10080625" cy="646331"/>
          </a:xfrm>
          <a:prstGeom prst="rect">
            <a:avLst/>
          </a:prstGeom>
        </p:spPr>
        <p:txBody>
          <a:bodyPr wrap="square">
            <a:spAutoFit/>
          </a:bodyPr>
          <a:lstStyle/>
          <a:p>
            <a:pPr algn="ctr">
              <a:defRPr/>
            </a:pPr>
            <a:r>
              <a:rPr lang="sl-SI" sz="3600" dirty="0" err="1" smtClean="0">
                <a:solidFill>
                  <a:srgbClr val="EEE3CE"/>
                </a:solidFill>
                <a:effectLst>
                  <a:outerShdw blurRad="38100" dist="38100" dir="2700000" algn="tl">
                    <a:srgbClr val="000000">
                      <a:alpha val="43137"/>
                    </a:srgbClr>
                  </a:outerShdw>
                </a:effectLst>
              </a:rPr>
              <a:t>www.lasdolinasoce.si/sklad</a:t>
            </a:r>
            <a:r>
              <a:rPr lang="sl-SI" sz="3600" dirty="0" smtClean="0">
                <a:solidFill>
                  <a:srgbClr val="EEE3CE"/>
                </a:solidFill>
                <a:effectLst>
                  <a:outerShdw blurRad="38100" dist="38100" dir="2700000" algn="tl">
                    <a:srgbClr val="000000">
                      <a:alpha val="43137"/>
                    </a:srgbClr>
                  </a:outerShdw>
                </a:effectLst>
              </a:rPr>
              <a:t>-</a:t>
            </a:r>
            <a:r>
              <a:rPr lang="sl-SI" sz="3600" dirty="0" err="1" smtClean="0">
                <a:solidFill>
                  <a:srgbClr val="EEE3CE"/>
                </a:solidFill>
                <a:effectLst>
                  <a:outerShdw blurRad="38100" dist="38100" dir="2700000" algn="tl">
                    <a:srgbClr val="000000">
                      <a:alpha val="43137"/>
                    </a:srgbClr>
                  </a:outerShdw>
                </a:effectLst>
              </a:rPr>
              <a:t>espr</a:t>
            </a:r>
            <a:endParaRPr lang="sl-SI" sz="3600" dirty="0">
              <a:solidFill>
                <a:srgbClr val="EEE3CE"/>
              </a:solidFill>
              <a:effectLst>
                <a:outerShdw blurRad="38100" dist="38100" dir="2700000" algn="tl">
                  <a:srgbClr val="000000">
                    <a:alpha val="43137"/>
                  </a:srgbClr>
                </a:outerShdw>
              </a:effectLst>
            </a:endParaRPr>
          </a:p>
        </p:txBody>
      </p:sp>
      <p:pic>
        <p:nvPicPr>
          <p:cNvPr id="1026" name="Picture 2">
            <a:hlinkClick r:id="rId4"/>
          </p:cNvPr>
          <p:cNvPicPr>
            <a:picLocks noChangeAspect="1" noChangeArrowheads="1"/>
          </p:cNvPicPr>
          <p:nvPr/>
        </p:nvPicPr>
        <p:blipFill>
          <a:blip r:embed="rId5" cstate="print"/>
          <a:srcRect l="15780" t="12299" r="1275"/>
          <a:stretch>
            <a:fillRect/>
          </a:stretch>
        </p:blipFill>
        <p:spPr bwMode="auto">
          <a:xfrm>
            <a:off x="0" y="350837"/>
            <a:ext cx="10080625" cy="59954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2" name="Pravokotnik 11"/>
          <p:cNvSpPr/>
          <p:nvPr/>
        </p:nvSpPr>
        <p:spPr>
          <a:xfrm>
            <a:off x="544512" y="3779837"/>
            <a:ext cx="8991600" cy="2185214"/>
          </a:xfrm>
          <a:prstGeom prst="rect">
            <a:avLst/>
          </a:prstGeom>
        </p:spPr>
        <p:txBody>
          <a:bodyPr wrap="square">
            <a:spAutoFit/>
          </a:bodyPr>
          <a:lstStyle/>
          <a:p>
            <a:pPr marL="285750" indent="-28575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nadomestila plače (boleznine do 30 dni, dopust),</a:t>
            </a:r>
          </a:p>
          <a:p>
            <a:pPr marL="285750" indent="-285750" algn="just"/>
            <a:endParaRPr lang="sl-SI" sz="800" dirty="0" smtClean="0">
              <a:solidFill>
                <a:schemeClr val="tx1">
                  <a:lumMod val="85000"/>
                  <a:lumOff val="15000"/>
                </a:schemeClr>
              </a:solidFill>
              <a:latin typeface="Arial" pitchFamily="34" charset="0"/>
              <a:cs typeface="Arial" pitchFamily="34" charset="0"/>
            </a:endParaRPr>
          </a:p>
          <a:p>
            <a:pPr marL="285750" indent="-28575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premije kolektivnega dodatnega pokojninskega zavarovanja (če je za delodajalca zakonsko obvezno, v nasprotnem primeru ni upravičen strošek), </a:t>
            </a:r>
          </a:p>
          <a:p>
            <a:pPr marL="285750" indent="-285750" algn="just">
              <a:buFont typeface="Arial" pitchFamily="34" charset="0"/>
              <a:buChar char="•"/>
            </a:pPr>
            <a:endParaRPr lang="sl-SI" sz="800" dirty="0" smtClean="0">
              <a:solidFill>
                <a:schemeClr val="tx1">
                  <a:lumMod val="85000"/>
                  <a:lumOff val="15000"/>
                </a:schemeClr>
              </a:solidFill>
              <a:latin typeface="Arial" pitchFamily="34" charset="0"/>
              <a:cs typeface="Arial" pitchFamily="34" charset="0"/>
            </a:endParaRPr>
          </a:p>
          <a:p>
            <a:pPr marL="285750" indent="-28575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drugi osebne prejemke v skladu z veljavno zakonodajo (regres za letni dopust ipd., v primeru delnega dela na operaciji v sorazmernem deležu).</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620712" y="3551237"/>
            <a:ext cx="8686800" cy="3785652"/>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NEUPRAVIČENI STROŠKI:</a:t>
            </a:r>
          </a:p>
          <a:p>
            <a:endParaRPr lang="sl-SI" sz="2000" b="1" dirty="0" smtClean="0">
              <a:solidFill>
                <a:schemeClr val="tx1">
                  <a:lumMod val="85000"/>
                  <a:lumOff val="15000"/>
                </a:schemeClr>
              </a:solidFill>
              <a:latin typeface="Arial" pitchFamily="34" charset="0"/>
              <a:cs typeface="Arial" pitchFamily="34" charset="0"/>
            </a:endParaRPr>
          </a:p>
          <a:p>
            <a:pPr marL="342900" indent="-342900">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prispevki za zavarovalne premije, kot npr. življenjska, nezgodna in druga zavarovanja, drugo dodatno zdravstveno in pokojninsko zavarovanje, prostovoljno zavarovanje;</a:t>
            </a:r>
          </a:p>
          <a:p>
            <a:pPr marL="342900" indent="-342900">
              <a:buFont typeface="Arial" pitchFamily="34" charset="0"/>
              <a:buChar char="•"/>
            </a:pPr>
            <a:endParaRPr lang="sl-SI" sz="800" dirty="0" smtClean="0">
              <a:solidFill>
                <a:schemeClr val="tx1">
                  <a:lumMod val="85000"/>
                  <a:lumOff val="15000"/>
                </a:schemeClr>
              </a:solidFill>
              <a:latin typeface="Arial" pitchFamily="34" charset="0"/>
              <a:cs typeface="Arial" pitchFamily="34" charset="0"/>
            </a:endParaRPr>
          </a:p>
          <a:p>
            <a:pPr marL="342900" indent="-342900">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odpravnine;</a:t>
            </a:r>
          </a:p>
          <a:p>
            <a:pPr marL="342900" indent="-342900">
              <a:buFont typeface="Arial" pitchFamily="34" charset="0"/>
              <a:buChar char="•"/>
            </a:pPr>
            <a:endParaRPr lang="sl-SI" sz="800" dirty="0" smtClean="0">
              <a:solidFill>
                <a:schemeClr val="tx1">
                  <a:lumMod val="85000"/>
                  <a:lumOff val="15000"/>
                </a:schemeClr>
              </a:solidFill>
              <a:latin typeface="Arial" pitchFamily="34" charset="0"/>
              <a:cs typeface="Arial" pitchFamily="34" charset="0"/>
            </a:endParaRPr>
          </a:p>
          <a:p>
            <a:pPr marL="342900" indent="-342900">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solidarnostne pomoči;</a:t>
            </a:r>
          </a:p>
          <a:p>
            <a:pPr marL="342900" indent="-342900">
              <a:buFont typeface="Arial" pitchFamily="34" charset="0"/>
              <a:buChar char="•"/>
            </a:pPr>
            <a:endParaRPr lang="sl-SI" sz="800" dirty="0" smtClean="0">
              <a:solidFill>
                <a:schemeClr val="tx1">
                  <a:lumMod val="85000"/>
                  <a:lumOff val="15000"/>
                </a:schemeClr>
              </a:solidFill>
              <a:latin typeface="Arial" pitchFamily="34" charset="0"/>
              <a:cs typeface="Arial" pitchFamily="34" charset="0"/>
            </a:endParaRPr>
          </a:p>
          <a:p>
            <a:pPr marL="342900" indent="-342900">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različne bonitete;</a:t>
            </a:r>
          </a:p>
          <a:p>
            <a:pPr marL="342900" indent="-342900">
              <a:buFont typeface="Arial" pitchFamily="34" charset="0"/>
              <a:buChar char="•"/>
            </a:pPr>
            <a:endParaRPr lang="sl-SI" sz="800" dirty="0" smtClean="0">
              <a:solidFill>
                <a:schemeClr val="tx1">
                  <a:lumMod val="85000"/>
                  <a:lumOff val="15000"/>
                </a:schemeClr>
              </a:solidFill>
              <a:latin typeface="Arial" pitchFamily="34" charset="0"/>
              <a:cs typeface="Arial" pitchFamily="34" charset="0"/>
            </a:endParaRPr>
          </a:p>
          <a:p>
            <a:pPr marL="342900" indent="-342900">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letne stimulacije in druge nagrade;</a:t>
            </a:r>
          </a:p>
          <a:p>
            <a:pPr marL="342900" indent="-342900">
              <a:buFont typeface="Arial" pitchFamily="34" charset="0"/>
              <a:buChar char="•"/>
            </a:pPr>
            <a:endParaRPr lang="sl-SI" sz="800" dirty="0" smtClean="0">
              <a:solidFill>
                <a:schemeClr val="tx1">
                  <a:lumMod val="85000"/>
                  <a:lumOff val="15000"/>
                </a:schemeClr>
              </a:solidFill>
              <a:latin typeface="Arial" pitchFamily="34" charset="0"/>
              <a:cs typeface="Arial" pitchFamily="34" charset="0"/>
            </a:endParaRPr>
          </a:p>
          <a:p>
            <a:pPr marL="342900" indent="-342900">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jubilejne nagrade.</a:t>
            </a:r>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620712" y="3551237"/>
            <a:ext cx="8686800" cy="1015663"/>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STROŠKI SLUŽBENIH POTOVANJ:</a:t>
            </a:r>
          </a:p>
          <a:p>
            <a:endParaRPr lang="sl-SI" sz="2000" b="1" dirty="0" smtClean="0">
              <a:solidFill>
                <a:schemeClr val="tx1">
                  <a:lumMod val="85000"/>
                  <a:lumOff val="15000"/>
                </a:schemeClr>
              </a:solidFill>
              <a:latin typeface="Arial" pitchFamily="34" charset="0"/>
              <a:cs typeface="Arial" pitchFamily="34" charset="0"/>
            </a:endParaRPr>
          </a:p>
          <a:p>
            <a:pPr marL="342900" indent="-342900"/>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3" name="Pravokotnik 12"/>
          <p:cNvSpPr/>
          <p:nvPr/>
        </p:nvSpPr>
        <p:spPr>
          <a:xfrm>
            <a:off x="696912" y="4084637"/>
            <a:ext cx="8686800" cy="2862322"/>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Povračila stroškov potovanj in dnevnic, povezanih z operacijo, lahko upravičenec uveljavlja samo za pri njem zaposlene osebe. Podlaga za upravičenost stroška je potni nalog (kdo, kdaj, kam, namen). Praviloma velja, da je treba izbrati najbolj ekonomičen oziroma racionalen način prevoza in bivanja. Dnevnice za potovanje in bivanje so upravičen strošek, če jih upravičenec zaposlenim dejansko tudi izplača. </a:t>
            </a:r>
          </a:p>
          <a:p>
            <a:pPr algn="just"/>
            <a:endPar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endParaRPr>
          </a:p>
          <a:p>
            <a:pPr algn="just"/>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K potnemu nalogu je potrebno priložiti: vabilo, poročilo o opravljeni poti, zapisnik sestanka, listo prisotnosti in fotografije. </a:t>
            </a:r>
            <a:endParaRPr lang="sl-SI" sz="2000" b="1" u="sng" dirty="0">
              <a:solidFill>
                <a:srgbClr val="006666"/>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544512" y="3551237"/>
            <a:ext cx="8839200" cy="1015663"/>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IZRAČUN URNE POSTAVKE:</a:t>
            </a:r>
          </a:p>
          <a:p>
            <a:endParaRPr lang="sl-SI" sz="2000" b="1" dirty="0" smtClean="0">
              <a:solidFill>
                <a:schemeClr val="tx1">
                  <a:lumMod val="85000"/>
                  <a:lumOff val="15000"/>
                </a:schemeClr>
              </a:solidFill>
              <a:latin typeface="Arial" pitchFamily="34" charset="0"/>
              <a:cs typeface="Arial" pitchFamily="34" charset="0"/>
            </a:endParaRPr>
          </a:p>
          <a:p>
            <a:pPr marL="342900" indent="-342900"/>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3" name="Pravokotnik 12"/>
          <p:cNvSpPr/>
          <p:nvPr/>
        </p:nvSpPr>
        <p:spPr>
          <a:xfrm>
            <a:off x="468312" y="4084637"/>
            <a:ext cx="9067800" cy="3108543"/>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 </a:t>
            </a:r>
            <a:r>
              <a:rPr lang="sl-SI" sz="2000" u="sng" dirty="0" smtClean="0">
                <a:solidFill>
                  <a:schemeClr val="tx1">
                    <a:lumMod val="85000"/>
                    <a:lumOff val="15000"/>
                  </a:schemeClr>
                </a:solidFill>
                <a:latin typeface="Arial" pitchFamily="34" charset="0"/>
                <a:cs typeface="Arial" pitchFamily="34" charset="0"/>
              </a:rPr>
              <a:t>II BRUTO plača zaposlenega</a:t>
            </a:r>
          </a:p>
          <a:p>
            <a:pPr algn="just"/>
            <a:endParaRPr lang="sl-SI" sz="2000" u="sng" dirty="0" smtClean="0">
              <a:solidFill>
                <a:schemeClr val="tx1">
                  <a:lumMod val="85000"/>
                  <a:lumOff val="15000"/>
                </a:schemeClr>
              </a:solidFill>
              <a:latin typeface="Arial" pitchFamily="34" charset="0"/>
              <a:cs typeface="Arial" pitchFamily="34" charset="0"/>
            </a:endParaRPr>
          </a:p>
          <a:p>
            <a:pPr marL="342900" indent="-34290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število vseh efektivno opravljenih ur v mesecu (brez ur odsotnosti z dela)</a:t>
            </a:r>
          </a:p>
          <a:p>
            <a:pPr marL="342900" indent="-342900" algn="just">
              <a:buFont typeface="Arial" pitchFamily="34" charset="0"/>
              <a:buChar char="•"/>
            </a:pPr>
            <a:endParaRPr lang="sl-SI" sz="800" dirty="0" smtClean="0">
              <a:solidFill>
                <a:schemeClr val="tx1">
                  <a:lumMod val="85000"/>
                  <a:lumOff val="15000"/>
                </a:schemeClr>
              </a:solidFill>
              <a:latin typeface="Arial" pitchFamily="34" charset="0"/>
              <a:cs typeface="Arial" pitchFamily="34" charset="0"/>
            </a:endParaRPr>
          </a:p>
          <a:p>
            <a:pPr marL="342900" indent="-34290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za izračun upravičenega zneska je potrebno dobljeno urno postavko pomnožiti s projektnimi urami</a:t>
            </a:r>
          </a:p>
          <a:p>
            <a:pPr marL="342900" indent="-342900" algn="just">
              <a:buFont typeface="Arial" pitchFamily="34" charset="0"/>
              <a:buChar char="•"/>
            </a:pPr>
            <a:endParaRPr lang="sl-SI" sz="800" dirty="0" smtClean="0">
              <a:solidFill>
                <a:schemeClr val="tx1">
                  <a:lumMod val="85000"/>
                  <a:lumOff val="15000"/>
                </a:schemeClr>
              </a:solidFill>
              <a:highlight>
                <a:srgbClr val="FFFF00"/>
              </a:highlight>
              <a:latin typeface="Arial" pitchFamily="34" charset="0"/>
              <a:cs typeface="Arial" pitchFamily="34" charset="0"/>
            </a:endParaRPr>
          </a:p>
          <a:p>
            <a:pPr marL="342900" indent="-342900" algn="just">
              <a:buFont typeface="Arial" pitchFamily="34" charset="0"/>
              <a:buChar char="•"/>
            </a:pPr>
            <a:r>
              <a:rPr lang="sl-SI" sz="2000" dirty="0" smtClean="0">
                <a:solidFill>
                  <a:schemeClr val="tx1">
                    <a:lumMod val="85000"/>
                    <a:lumOff val="15000"/>
                  </a:schemeClr>
                </a:solidFill>
                <a:latin typeface="Arial" pitchFamily="34" charset="0"/>
                <a:cs typeface="Arial" pitchFamily="34" charset="0"/>
              </a:rPr>
              <a:t>strošek dela, ko je upravičenec fizična oseba s.p., se izračuna tako, da se v </a:t>
            </a:r>
            <a:r>
              <a:rPr lang="sl-SI" sz="2000" dirty="0" err="1" smtClean="0">
                <a:solidFill>
                  <a:schemeClr val="tx1">
                    <a:lumMod val="85000"/>
                    <a:lumOff val="15000"/>
                  </a:schemeClr>
                </a:solidFill>
                <a:latin typeface="Arial" pitchFamily="34" charset="0"/>
                <a:cs typeface="Arial" pitchFamily="34" charset="0"/>
              </a:rPr>
              <a:t>časovnico</a:t>
            </a:r>
            <a:r>
              <a:rPr lang="sl-SI" sz="2000" dirty="0" smtClean="0">
                <a:solidFill>
                  <a:schemeClr val="tx1">
                    <a:lumMod val="85000"/>
                    <a:lumOff val="15000"/>
                  </a:schemeClr>
                </a:solidFill>
                <a:latin typeface="Arial" pitchFamily="34" charset="0"/>
                <a:cs typeface="Arial" pitchFamily="34" charset="0"/>
              </a:rPr>
              <a:t> vpiše bruto plača, ter izbere % za prispevek delodajalca. Podatki se pridobijo iz REK obrazca, saj plačilne liste ni. </a:t>
            </a:r>
            <a:r>
              <a:rPr lang="sl-SI" sz="2000" dirty="0" err="1" smtClean="0">
                <a:solidFill>
                  <a:schemeClr val="tx1">
                    <a:lumMod val="85000"/>
                    <a:lumOff val="15000"/>
                  </a:schemeClr>
                </a:solidFill>
                <a:latin typeface="Arial" pitchFamily="34" charset="0"/>
                <a:cs typeface="Arial" pitchFamily="34" charset="0"/>
              </a:rPr>
              <a:t>Časovnica</a:t>
            </a:r>
            <a:r>
              <a:rPr lang="sl-SI" sz="2000" dirty="0" smtClean="0">
                <a:solidFill>
                  <a:schemeClr val="tx1">
                    <a:lumMod val="85000"/>
                    <a:lumOff val="15000"/>
                  </a:schemeClr>
                </a:solidFill>
                <a:latin typeface="Arial" pitchFamily="34" charset="0"/>
                <a:cs typeface="Arial" pitchFamily="34" charset="0"/>
              </a:rPr>
              <a:t> mora biti izpolnjena v skladu z navodili</a:t>
            </a:r>
            <a:endParaRPr lang="sl-SI" sz="2000" b="1" u="sng"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544512" y="3551238"/>
            <a:ext cx="8839200" cy="1015663"/>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POROČILO O OPRAVLJENEM DELU (</a:t>
            </a:r>
            <a:r>
              <a:rPr lang="sl-SI" sz="2000" b="1" dirty="0" err="1" smtClean="0">
                <a:solidFill>
                  <a:srgbClr val="006666"/>
                </a:solidFill>
                <a:latin typeface="Arial" pitchFamily="34" charset="0"/>
                <a:cs typeface="Arial" pitchFamily="34" charset="0"/>
              </a:rPr>
              <a:t>časovnica</a:t>
            </a:r>
            <a:r>
              <a:rPr lang="sl-SI" sz="2000" b="1" dirty="0" smtClean="0">
                <a:solidFill>
                  <a:srgbClr val="006666"/>
                </a:solidFill>
                <a:latin typeface="Arial" pitchFamily="34" charset="0"/>
                <a:cs typeface="Arial" pitchFamily="34" charset="0"/>
              </a:rPr>
              <a:t>) MORA VSEBOVATI:</a:t>
            </a:r>
          </a:p>
          <a:p>
            <a:endParaRPr lang="sl-SI" sz="2000" b="1" dirty="0" smtClean="0">
              <a:solidFill>
                <a:schemeClr val="tx1">
                  <a:lumMod val="85000"/>
                  <a:lumOff val="15000"/>
                </a:schemeClr>
              </a:solidFill>
              <a:latin typeface="Arial" pitchFamily="34" charset="0"/>
              <a:cs typeface="Arial" pitchFamily="34" charset="0"/>
            </a:endParaRPr>
          </a:p>
          <a:p>
            <a:pPr marL="342900" indent="-342900"/>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4844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4" name="Pravokotnik 13"/>
          <p:cNvSpPr/>
          <p:nvPr/>
        </p:nvSpPr>
        <p:spPr>
          <a:xfrm>
            <a:off x="620712" y="4084637"/>
            <a:ext cx="8534400" cy="2862322"/>
          </a:xfrm>
          <a:prstGeom prst="rect">
            <a:avLst/>
          </a:prstGeom>
        </p:spPr>
        <p:txBody>
          <a:bodyPr wrap="square">
            <a:spAutoFit/>
          </a:bodyPr>
          <a:lstStyle/>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ime in priimek zaposlene osebe,</a:t>
            </a:r>
          </a:p>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natančen opis opravljenih del po datumih,</a:t>
            </a:r>
          </a:p>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število dejansko opravljenih ur na posamezen datum,</a:t>
            </a:r>
          </a:p>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izračun urne postavke,</a:t>
            </a:r>
          </a:p>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podpis zaposlene osebe,</a:t>
            </a:r>
          </a:p>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ime in priimek odgovorne osebe delodajalca,</a:t>
            </a:r>
          </a:p>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podpis in žig delodajalca,</a:t>
            </a:r>
          </a:p>
          <a:p>
            <a:pPr marL="342900" indent="-342900">
              <a:buFont typeface="Wingdings" panose="05000000000000000000" pitchFamily="2" charset="2"/>
              <a:buChar char="ü"/>
            </a:pPr>
            <a:r>
              <a:rPr lang="sl-SI" sz="2000" dirty="0" smtClean="0">
                <a:solidFill>
                  <a:schemeClr val="tx1">
                    <a:lumMod val="85000"/>
                    <a:lumOff val="15000"/>
                  </a:schemeClr>
                </a:solidFill>
                <a:latin typeface="Arial" pitchFamily="34" charset="0"/>
                <a:cs typeface="Arial" pitchFamily="34" charset="0"/>
              </a:rPr>
              <a:t>datum.</a:t>
            </a:r>
          </a:p>
          <a:p>
            <a:pPr lvl="0"/>
            <a:endParaRPr lang="sl-SI" sz="2000" b="1"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468312" y="3170237"/>
            <a:ext cx="8839200" cy="1015663"/>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DOKAZILA ZA PREVERJANJE UPRAVIČENOSTI STROŠKOV:</a:t>
            </a:r>
          </a:p>
          <a:p>
            <a:endParaRPr lang="sl-SI" sz="2000" b="1" dirty="0" smtClean="0">
              <a:solidFill>
                <a:schemeClr val="tx1">
                  <a:lumMod val="85000"/>
                  <a:lumOff val="15000"/>
                </a:schemeClr>
              </a:solidFill>
              <a:latin typeface="Arial" pitchFamily="34" charset="0"/>
              <a:cs typeface="Arial" pitchFamily="34" charset="0"/>
            </a:endParaRPr>
          </a:p>
          <a:p>
            <a:pPr marL="342900" indent="-342900"/>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3320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3" name="Pravokotnik 12"/>
          <p:cNvSpPr/>
          <p:nvPr/>
        </p:nvSpPr>
        <p:spPr>
          <a:xfrm>
            <a:off x="468312" y="3627437"/>
            <a:ext cx="9144000" cy="4216539"/>
          </a:xfrm>
          <a:prstGeom prst="rect">
            <a:avLst/>
          </a:prstGeom>
        </p:spPr>
        <p:txBody>
          <a:bodyPr wrap="square">
            <a:spAutoFit/>
          </a:bodyPr>
          <a:lstStyle/>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kopija plačilne liste oz. obračunski list zaposlenih;</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pravilno izpolnjen potni nalog (v primeru službenega potovanja);</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kopije pogodb o zaposlitvi z morebitnimi aneksi ali drug pravni akt, s katerim je zaposlena oseba razporejena na delo na operaciji;</a:t>
            </a:r>
          </a:p>
          <a:p>
            <a:pPr marL="285750" indent="-285750">
              <a:buFont typeface="Wingdings" panose="05000000000000000000" pitchFamily="2" charset="2"/>
              <a:buChar char="§"/>
            </a:pPr>
            <a:r>
              <a:rPr lang="sl-SI" sz="2000" dirty="0" err="1" smtClean="0">
                <a:solidFill>
                  <a:schemeClr val="tx1">
                    <a:lumMod val="85000"/>
                    <a:lumOff val="15000"/>
                  </a:schemeClr>
                </a:solidFill>
                <a:latin typeface="Arial" pitchFamily="34" charset="0"/>
                <a:cs typeface="Arial" pitchFamily="34" charset="0"/>
              </a:rPr>
              <a:t>časovnice</a:t>
            </a:r>
            <a:r>
              <a:rPr lang="sl-SI" sz="2000" dirty="0" smtClean="0">
                <a:solidFill>
                  <a:schemeClr val="tx1">
                    <a:lumMod val="85000"/>
                    <a:lumOff val="15000"/>
                  </a:schemeClr>
                </a:solidFill>
                <a:latin typeface="Arial" pitchFamily="34" charset="0"/>
                <a:cs typeface="Arial" pitchFamily="34" charset="0"/>
              </a:rPr>
              <a:t>/poročila o opravljenem delu z izračunom urne postavke;</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izdelki, ki so rezultat določenih aktivnosti (tiskani material, CD, zapisniki sestankov, liste prisotnih, programi projekta s </a:t>
            </a:r>
            <a:r>
              <a:rPr lang="sl-SI" sz="2000" dirty="0" err="1" smtClean="0">
                <a:solidFill>
                  <a:schemeClr val="tx1">
                    <a:lumMod val="85000"/>
                    <a:lumOff val="15000"/>
                  </a:schemeClr>
                </a:solidFill>
                <a:latin typeface="Arial" pitchFamily="34" charset="0"/>
                <a:cs typeface="Arial" pitchFamily="34" charset="0"/>
              </a:rPr>
              <a:t>časovnico</a:t>
            </a:r>
            <a:r>
              <a:rPr lang="sl-SI" sz="2000" dirty="0" smtClean="0">
                <a:solidFill>
                  <a:schemeClr val="tx1">
                    <a:lumMod val="85000"/>
                    <a:lumOff val="15000"/>
                  </a:schemeClr>
                </a:solidFill>
                <a:latin typeface="Arial" pitchFamily="34" charset="0"/>
                <a:cs typeface="Arial" pitchFamily="34" charset="0"/>
              </a:rPr>
              <a:t>, fotografije, sklep o začetku postopka javnega naročila, poročilo o izboru ponudnika s pogodbo ipd.).</a:t>
            </a:r>
          </a:p>
          <a:p>
            <a:pPr marL="285750" indent="-285750">
              <a:buFont typeface="Wingdings" panose="05000000000000000000" pitchFamily="2" charset="2"/>
              <a:buChar char="§"/>
            </a:pPr>
            <a:endParaRPr lang="sl-SI" sz="800" dirty="0" smtClean="0">
              <a:solidFill>
                <a:schemeClr val="tx1">
                  <a:lumMod val="85000"/>
                  <a:lumOff val="15000"/>
                </a:schemeClr>
              </a:solidFill>
              <a:latin typeface="Arial" pitchFamily="34" charset="0"/>
              <a:cs typeface="Arial" pitchFamily="34" charset="0"/>
            </a:endParaRPr>
          </a:p>
          <a:p>
            <a:pPr marL="285750" indent="-285750"/>
            <a:r>
              <a:rPr lang="sl-SI" sz="2000" b="1" dirty="0" smtClean="0">
                <a:solidFill>
                  <a:srgbClr val="006666"/>
                </a:solidFill>
                <a:latin typeface="Arial" pitchFamily="34" charset="0"/>
                <a:cs typeface="Arial" pitchFamily="34" charset="0"/>
              </a:rPr>
              <a:t>Dokazila o plačilu:</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dokazila o plačilu vseh stroškov delodajalca (bančni izpis plačilnih nalogov, izpis UJP …);</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in kopija REK obrazca.</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468312" y="3170237"/>
            <a:ext cx="8839200" cy="1015663"/>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DRUGE VRSTE PLAČIL ZA OPRAVLJENO DELO (zunanji izvajalci):</a:t>
            </a:r>
          </a:p>
          <a:p>
            <a:endParaRPr lang="sl-SI" sz="2000" b="1" dirty="0" smtClean="0">
              <a:solidFill>
                <a:schemeClr val="tx1">
                  <a:lumMod val="85000"/>
                  <a:lumOff val="15000"/>
                </a:schemeClr>
              </a:solidFill>
              <a:latin typeface="Arial" pitchFamily="34" charset="0"/>
              <a:cs typeface="Arial" pitchFamily="34" charset="0"/>
            </a:endParaRPr>
          </a:p>
          <a:p>
            <a:pPr marL="342900" indent="-342900"/>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3320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4" name="Pravokotnik 13"/>
          <p:cNvSpPr/>
          <p:nvPr/>
        </p:nvSpPr>
        <p:spPr>
          <a:xfrm>
            <a:off x="392112" y="3589357"/>
            <a:ext cx="9296400" cy="3970318"/>
          </a:xfrm>
          <a:prstGeom prst="rect">
            <a:avLst/>
          </a:prstGeom>
        </p:spPr>
        <p:txBody>
          <a:bodyPr wrap="square">
            <a:spAutoFit/>
          </a:bodyPr>
          <a:lstStyle/>
          <a:p>
            <a:pPr marL="285750" indent="-285750">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delo po avtorski / </a:t>
            </a:r>
            <a:r>
              <a:rPr lang="sl-SI" dirty="0" err="1" smtClean="0">
                <a:solidFill>
                  <a:schemeClr val="tx1">
                    <a:lumMod val="85000"/>
                    <a:lumOff val="15000"/>
                  </a:schemeClr>
                </a:solidFill>
                <a:latin typeface="Arial Narrow" panose="020B0606020202030204" pitchFamily="34" charset="0"/>
              </a:rPr>
              <a:t>podjemni</a:t>
            </a:r>
            <a:r>
              <a:rPr lang="sl-SI" dirty="0" smtClean="0">
                <a:solidFill>
                  <a:schemeClr val="tx1">
                    <a:lumMod val="85000"/>
                    <a:lumOff val="15000"/>
                  </a:schemeClr>
                </a:solidFill>
                <a:latin typeface="Arial Narrow" panose="020B0606020202030204" pitchFamily="34" charset="0"/>
              </a:rPr>
              <a:t> pogodbi, honorarno delo, </a:t>
            </a:r>
            <a:r>
              <a:rPr lang="sl-SI" dirty="0" err="1" smtClean="0">
                <a:solidFill>
                  <a:schemeClr val="tx1">
                    <a:lumMod val="85000"/>
                    <a:lumOff val="15000"/>
                  </a:schemeClr>
                </a:solidFill>
                <a:latin typeface="Arial Narrow" panose="020B0606020202030204" pitchFamily="34" charset="0"/>
              </a:rPr>
              <a:t>delo</a:t>
            </a:r>
            <a:r>
              <a:rPr lang="sl-SI" dirty="0" smtClean="0">
                <a:solidFill>
                  <a:schemeClr val="tx1">
                    <a:lumMod val="85000"/>
                    <a:lumOff val="15000"/>
                  </a:schemeClr>
                </a:solidFill>
                <a:latin typeface="Arial Narrow" panose="020B0606020202030204" pitchFamily="34" charset="0"/>
              </a:rPr>
              <a:t> prek študentskega servisa.</a:t>
            </a:r>
          </a:p>
          <a:p>
            <a:pPr marL="285750" indent="-285750">
              <a:buFont typeface="Wingdings" panose="05000000000000000000" pitchFamily="2" charset="2"/>
              <a:buChar char="§"/>
            </a:pPr>
            <a:endParaRPr lang="sl-SI" dirty="0" smtClean="0">
              <a:solidFill>
                <a:schemeClr val="tx1">
                  <a:lumMod val="85000"/>
                  <a:lumOff val="15000"/>
                </a:schemeClr>
              </a:solidFill>
              <a:latin typeface="Arial Narrow" panose="020B0606020202030204" pitchFamily="34" charset="0"/>
            </a:endParaRPr>
          </a:p>
          <a:p>
            <a:r>
              <a:rPr lang="sl-SI" b="1" u="sng" dirty="0" smtClean="0">
                <a:solidFill>
                  <a:srgbClr val="006666"/>
                </a:solidFill>
                <a:effectLst>
                  <a:outerShdw blurRad="38100" dist="38100" dir="2700000" algn="tl">
                    <a:srgbClr val="000000">
                      <a:alpha val="43137"/>
                    </a:srgbClr>
                  </a:outerShdw>
                </a:effectLst>
                <a:latin typeface="Arial Narrow" panose="020B0606020202030204" pitchFamily="34" charset="0"/>
              </a:rPr>
              <a:t>Dokazila o nastanku stroškov za preverjanje upravičenosti stroškov so naslednja:</a:t>
            </a:r>
          </a:p>
          <a:p>
            <a:pPr marL="285750" indent="-285750">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kopija pogodbe o honorarnem delu, kopija avtorske/</a:t>
            </a:r>
            <a:r>
              <a:rPr lang="sl-SI" dirty="0" err="1" smtClean="0">
                <a:solidFill>
                  <a:schemeClr val="tx1">
                    <a:lumMod val="85000"/>
                    <a:lumOff val="15000"/>
                  </a:schemeClr>
                </a:solidFill>
                <a:latin typeface="Arial Narrow" panose="020B0606020202030204" pitchFamily="34" charset="0"/>
              </a:rPr>
              <a:t>podjemne</a:t>
            </a:r>
            <a:r>
              <a:rPr lang="sl-SI" dirty="0" smtClean="0">
                <a:solidFill>
                  <a:schemeClr val="tx1">
                    <a:lumMod val="85000"/>
                    <a:lumOff val="15000"/>
                  </a:schemeClr>
                </a:solidFill>
                <a:latin typeface="Arial Narrow" panose="020B0606020202030204" pitchFamily="34" charset="0"/>
              </a:rPr>
              <a:t> pogodbe;</a:t>
            </a:r>
          </a:p>
          <a:p>
            <a:pPr marL="285750" indent="-285750">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napotnica študentskega servisa in kopija računa študentskega servisa;</a:t>
            </a:r>
          </a:p>
          <a:p>
            <a:pPr marL="285750" indent="-285750">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obračun (avtorskega) honorarja;</a:t>
            </a:r>
          </a:p>
          <a:p>
            <a:pPr marL="285750" indent="-285750">
              <a:buFont typeface="Wingdings" panose="05000000000000000000" pitchFamily="2" charset="2"/>
              <a:buChar char="§"/>
            </a:pPr>
            <a:r>
              <a:rPr lang="sl-SI" dirty="0" err="1" smtClean="0">
                <a:solidFill>
                  <a:schemeClr val="tx1">
                    <a:lumMod val="85000"/>
                    <a:lumOff val="15000"/>
                  </a:schemeClr>
                </a:solidFill>
                <a:latin typeface="Arial Narrow" panose="020B0606020202030204" pitchFamily="34" charset="0"/>
              </a:rPr>
              <a:t>časovnice</a:t>
            </a:r>
            <a:r>
              <a:rPr lang="sl-SI" dirty="0" smtClean="0">
                <a:solidFill>
                  <a:schemeClr val="tx1">
                    <a:lumMod val="85000"/>
                    <a:lumOff val="15000"/>
                  </a:schemeClr>
                </a:solidFill>
                <a:latin typeface="Arial Narrow" panose="020B0606020202030204" pitchFamily="34" charset="0"/>
              </a:rPr>
              <a:t>/poročila o opravljenem delu;</a:t>
            </a:r>
          </a:p>
          <a:p>
            <a:pPr marL="285750" indent="-285750">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izdelki, ki so rezultat določenih aktivnosti (tiskani material, CD, zapisniki sestankov, liste prisotnih, programi projekta s </a:t>
            </a:r>
            <a:r>
              <a:rPr lang="sl-SI" dirty="0" err="1" smtClean="0">
                <a:solidFill>
                  <a:schemeClr val="tx1">
                    <a:lumMod val="85000"/>
                    <a:lumOff val="15000"/>
                  </a:schemeClr>
                </a:solidFill>
                <a:latin typeface="Arial Narrow" panose="020B0606020202030204" pitchFamily="34" charset="0"/>
              </a:rPr>
              <a:t>časovnico</a:t>
            </a:r>
            <a:r>
              <a:rPr lang="sl-SI" dirty="0" smtClean="0">
                <a:solidFill>
                  <a:schemeClr val="tx1">
                    <a:lumMod val="85000"/>
                    <a:lumOff val="15000"/>
                  </a:schemeClr>
                </a:solidFill>
                <a:latin typeface="Arial Narrow" panose="020B0606020202030204" pitchFamily="34" charset="0"/>
              </a:rPr>
              <a:t>, fotografije, sklep o začetku postopka javnega naročila, poročilo o izboru ponudnika s pogodbo ipd.).</a:t>
            </a:r>
          </a:p>
          <a:p>
            <a:pPr marL="285750" indent="-285750">
              <a:buFont typeface="Wingdings" panose="05000000000000000000" pitchFamily="2" charset="2"/>
              <a:buChar char="§"/>
            </a:pPr>
            <a:endParaRPr lang="sl-SI" dirty="0" smtClean="0">
              <a:solidFill>
                <a:schemeClr val="tx1">
                  <a:lumMod val="85000"/>
                  <a:lumOff val="15000"/>
                </a:schemeClr>
              </a:solidFill>
              <a:latin typeface="Arial Narrow" panose="020B0606020202030204" pitchFamily="34" charset="0"/>
            </a:endParaRPr>
          </a:p>
          <a:p>
            <a:r>
              <a:rPr lang="sl-SI" b="1" u="sng" dirty="0" smtClean="0">
                <a:solidFill>
                  <a:srgbClr val="006666"/>
                </a:solidFill>
                <a:effectLst>
                  <a:outerShdw blurRad="38100" dist="38100" dir="2700000" algn="tl">
                    <a:srgbClr val="000000">
                      <a:alpha val="43137"/>
                    </a:srgbClr>
                  </a:outerShdw>
                </a:effectLst>
                <a:latin typeface="Arial Narrow" panose="020B0606020202030204" pitchFamily="34" charset="0"/>
              </a:rPr>
              <a:t>Dokazila o plačilu:</a:t>
            </a:r>
          </a:p>
          <a:p>
            <a:pPr marL="285750" indent="-285750">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dokazila o plačilu vseh stroškov delodajalca (bančni izpis plačilnih nalogov, izpis UJP, …)</a:t>
            </a:r>
          </a:p>
          <a:p>
            <a:pPr marL="285750" indent="-285750">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in kopija REK obrazca.</a:t>
            </a:r>
            <a:endParaRPr lang="sl-SI" dirty="0">
              <a:solidFill>
                <a:schemeClr val="tx1">
                  <a:lumMod val="85000"/>
                  <a:lumOff val="15000"/>
                </a:schemeClr>
              </a:solidFill>
              <a:latin typeface="Arial Narrow" panose="020B0606020202030204"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468312" y="3170237"/>
            <a:ext cx="8839200" cy="1015663"/>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STROŠKI MATERIALA, NALOŽB IN STORITEV:</a:t>
            </a:r>
          </a:p>
          <a:p>
            <a:endParaRPr lang="sl-SI" sz="2000" b="1" dirty="0" smtClean="0">
              <a:solidFill>
                <a:schemeClr val="tx1">
                  <a:lumMod val="85000"/>
                  <a:lumOff val="15000"/>
                </a:schemeClr>
              </a:solidFill>
              <a:latin typeface="Arial" pitchFamily="34" charset="0"/>
              <a:cs typeface="Arial" pitchFamily="34" charset="0"/>
            </a:endParaRPr>
          </a:p>
          <a:p>
            <a:pPr marL="342900" indent="-342900"/>
            <a:endParaRPr lang="sl-SI" sz="2000" dirty="0">
              <a:solidFill>
                <a:schemeClr val="tx1">
                  <a:lumMod val="85000"/>
                  <a:lumOff val="15000"/>
                </a:schemeClr>
              </a:solidFill>
              <a:latin typeface="Arial" pitchFamily="34" charset="0"/>
              <a:cs typeface="Arial" pitchFamily="34" charset="0"/>
            </a:endParaRPr>
          </a:p>
        </p:txBody>
      </p:sp>
      <p:sp>
        <p:nvSpPr>
          <p:cNvPr id="12" name="Pravokotnik 11"/>
          <p:cNvSpPr/>
          <p:nvPr/>
        </p:nvSpPr>
        <p:spPr>
          <a:xfrm>
            <a:off x="0" y="2332037"/>
            <a:ext cx="10080625" cy="664797"/>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a:p>
            <a:pPr algn="ctr">
              <a:lnSpc>
                <a:spcPct val="93000"/>
              </a:lnSpc>
              <a:buClr>
                <a:srgbClr val="000000"/>
              </a:buClr>
              <a:buSzPct val="100000"/>
              <a:defRPr/>
            </a:pP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TIPI STROŠKOV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
        <p:nvSpPr>
          <p:cNvPr id="14" name="Pravokotnik 13"/>
          <p:cNvSpPr/>
          <p:nvPr/>
        </p:nvSpPr>
        <p:spPr>
          <a:xfrm>
            <a:off x="392112" y="3589357"/>
            <a:ext cx="9296400" cy="369332"/>
          </a:xfrm>
          <a:prstGeom prst="rect">
            <a:avLst/>
          </a:prstGeom>
        </p:spPr>
        <p:txBody>
          <a:bodyPr wrap="square">
            <a:spAutoFit/>
          </a:bodyPr>
          <a:lstStyle/>
          <a:p>
            <a:pPr marL="285750" indent="-285750">
              <a:buFont typeface="Wingdings" panose="05000000000000000000" pitchFamily="2" charset="2"/>
              <a:buChar char="§"/>
            </a:pPr>
            <a:endParaRPr lang="sl-SI" dirty="0">
              <a:solidFill>
                <a:schemeClr val="tx1">
                  <a:lumMod val="85000"/>
                  <a:lumOff val="15000"/>
                </a:schemeClr>
              </a:solidFill>
              <a:latin typeface="Arial Narrow" panose="020B0606020202030204" pitchFamily="34" charset="0"/>
            </a:endParaRPr>
          </a:p>
        </p:txBody>
      </p:sp>
      <p:sp>
        <p:nvSpPr>
          <p:cNvPr id="13" name="Pravokotnik 12"/>
          <p:cNvSpPr/>
          <p:nvPr/>
        </p:nvSpPr>
        <p:spPr>
          <a:xfrm>
            <a:off x="544512" y="3703637"/>
            <a:ext cx="8991600" cy="3724096"/>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V ta sklop sodijo stroški, nastali z izvedbo operacije. Gre za stroške nakupov materiala, nove opreme in strojev, najema opreme, gradnja nepremičnin, stroški promocije operacije, stroški obveščanja javnosti o operaciji in druge storitve.</a:t>
            </a:r>
          </a:p>
          <a:p>
            <a:pPr algn="just"/>
            <a:endParaRPr lang="sl-SI" sz="8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Stroški se izkazujejo z izdanimi računi, ki morajo vsebovati podrobno specifikacijo nabavljenega materiala ali popis opravljenih del. Če na računu ni podrobne specifikacije se lahko priloži tudi dobavnica ali naročilnica, če je iz računa razviden sklic na te dokumente.</a:t>
            </a:r>
          </a:p>
          <a:p>
            <a:pPr algn="just"/>
            <a:endParaRPr lang="sl-SI" sz="8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Obveznost izdaje računa in njegove sestavine določa Zakon o davku na dodano vrednost (ZDDV-1), Slovenski računovodski standardi (SRS2006) in Zakon o gospodarskih družbah (ZGD-1). </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3320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4" name="Pravokotnik 13"/>
          <p:cNvSpPr/>
          <p:nvPr/>
        </p:nvSpPr>
        <p:spPr>
          <a:xfrm>
            <a:off x="468312" y="2973804"/>
            <a:ext cx="9296400" cy="4585871"/>
          </a:xfrm>
          <a:prstGeom prst="rect">
            <a:avLst/>
          </a:prstGeom>
        </p:spPr>
        <p:txBody>
          <a:bodyPr wrap="square">
            <a:spAutoFit/>
          </a:bodyPr>
          <a:lstStyle/>
          <a:p>
            <a:pPr algn="just"/>
            <a:r>
              <a:rPr lang="sl-SI" sz="2000" b="1" dirty="0" smtClean="0">
                <a:solidFill>
                  <a:srgbClr val="006666"/>
                </a:solidFill>
                <a:latin typeface="Arial" pitchFamily="34" charset="0"/>
                <a:cs typeface="Arial" pitchFamily="34" charset="0"/>
              </a:rPr>
              <a:t>Dokazila o nastanku stroškov za preverjanje upravičenosti stroškov so naslednja: </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kopija računa, elektronskega računa oziroma e-računa za kupljen material, kupljeno ali najeto opremo in izvedene storitve, potrjen s strani LAS;</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kopije pogodb z zunanjimi izvajalci, kadar se računi nanašajo na pogodbo;</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kopije naročilnic ali ponudb, ki so bili podlaga za izdajo računa;</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kopija končne gradbene situacije, potrjene s strani upravičenca, izvajalca in nadzornika del, v primeru gradnje;</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fotografije stanja na terenu pred gradnjo kot tudi med samimi fazami in po zaključku gradnje, ki dokazujejo opravljeno delo oziroma izvedeno storitev;</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projekt izvedenih del;</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knjigo obračunskih izmer, v primeru vseh vrst gradenj in rekonstrukcij, v skladu z zakonom, ki ureja graditev objektov;</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v primeru postopka javnega naročanja vso dokumentacijo o izvedenem javnem naročilu;</a:t>
            </a:r>
          </a:p>
          <a:p>
            <a:pPr marL="342900" indent="-342900" algn="just">
              <a:buFont typeface="Wingdings" panose="05000000000000000000" pitchFamily="2" charset="2"/>
              <a:buChar char="§"/>
            </a:pPr>
            <a:r>
              <a:rPr lang="sl-SI" dirty="0" smtClean="0">
                <a:solidFill>
                  <a:schemeClr val="tx1">
                    <a:lumMod val="85000"/>
                    <a:lumOff val="15000"/>
                  </a:schemeClr>
                </a:solidFill>
                <a:latin typeface="Arial Narrow" panose="020B0606020202030204" pitchFamily="34" charset="0"/>
              </a:rPr>
              <a:t>izdelki, ki so rezultat določenih aktivnosti (npr. tiskani materiali, </a:t>
            </a:r>
            <a:r>
              <a:rPr lang="sl-SI" dirty="0" err="1" smtClean="0">
                <a:solidFill>
                  <a:schemeClr val="tx1">
                    <a:lumMod val="85000"/>
                    <a:lumOff val="15000"/>
                  </a:schemeClr>
                </a:solidFill>
                <a:latin typeface="Arial Narrow" panose="020B0606020202030204" pitchFamily="34" charset="0"/>
              </a:rPr>
              <a:t>prezentacije</a:t>
            </a:r>
            <a:r>
              <a:rPr lang="sl-SI" dirty="0" smtClean="0">
                <a:solidFill>
                  <a:schemeClr val="tx1">
                    <a:lumMod val="85000"/>
                    <a:lumOff val="15000"/>
                  </a:schemeClr>
                </a:solidFill>
                <a:latin typeface="Arial Narrow" panose="020B0606020202030204" pitchFamily="34" charset="0"/>
              </a:rPr>
              <a:t> s predavanj, druga tiskana gradiva, posnetek zaslona spletne strani itd.);</a:t>
            </a:r>
            <a:endParaRPr lang="sl-SI" dirty="0">
              <a:solidFill>
                <a:schemeClr val="tx1">
                  <a:lumMod val="85000"/>
                  <a:lumOff val="15000"/>
                </a:schemeClr>
              </a:solidFill>
              <a:latin typeface="Arial Narrow" panose="020B060602020203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3320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4" name="Pravokotnik 13"/>
          <p:cNvSpPr/>
          <p:nvPr/>
        </p:nvSpPr>
        <p:spPr>
          <a:xfrm>
            <a:off x="468312" y="2973804"/>
            <a:ext cx="9296400" cy="3046988"/>
          </a:xfrm>
          <a:prstGeom prst="rect">
            <a:avLst/>
          </a:prstGeom>
        </p:spPr>
        <p:txBody>
          <a:bodyPr wrap="square">
            <a:spAutoFit/>
          </a:bodyPr>
          <a:lstStyle/>
          <a:p>
            <a:r>
              <a:rPr lang="sl-SI" sz="2000" b="1" dirty="0" smtClean="0">
                <a:solidFill>
                  <a:srgbClr val="006666"/>
                </a:solidFill>
                <a:latin typeface="Arial" pitchFamily="34" charset="0"/>
                <a:cs typeface="Arial" pitchFamily="34" charset="0"/>
              </a:rPr>
              <a:t>Dokazila o plačilu:</a:t>
            </a:r>
          </a:p>
          <a:p>
            <a:endParaRPr lang="sl-SI" sz="2000" b="1" dirty="0" smtClean="0">
              <a:solidFill>
                <a:schemeClr val="tx1">
                  <a:lumMod val="85000"/>
                  <a:lumOff val="15000"/>
                </a:schemeClr>
              </a:solidFill>
              <a:latin typeface="+mn-lt"/>
              <a:cs typeface="Arial" pitchFamily="34" charset="0"/>
            </a:endParaRPr>
          </a:p>
          <a:p>
            <a:pPr marL="342900" indent="-342900">
              <a:buFont typeface="Wingdings" panose="05000000000000000000" pitchFamily="2" charset="2"/>
              <a:buChar char="§"/>
            </a:pPr>
            <a:r>
              <a:rPr lang="sl-SI" sz="2000" dirty="0" smtClean="0">
                <a:solidFill>
                  <a:schemeClr val="tx1">
                    <a:lumMod val="85000"/>
                    <a:lumOff val="15000"/>
                  </a:schemeClr>
                </a:solidFill>
                <a:latin typeface="+mn-lt"/>
              </a:rPr>
              <a:t>bančni izpis plačilnih nalogov;</a:t>
            </a:r>
          </a:p>
          <a:p>
            <a:pPr marL="342900" indent="-342900">
              <a:buFont typeface="Wingdings" panose="05000000000000000000" pitchFamily="2" charset="2"/>
              <a:buChar char="§"/>
            </a:pPr>
            <a:endParaRPr lang="sl-SI" sz="800" dirty="0" smtClean="0">
              <a:solidFill>
                <a:schemeClr val="tx1">
                  <a:lumMod val="85000"/>
                  <a:lumOff val="15000"/>
                </a:schemeClr>
              </a:solidFill>
              <a:latin typeface="+mn-lt"/>
            </a:endParaRPr>
          </a:p>
          <a:p>
            <a:pPr marL="342900" indent="-342900">
              <a:buFont typeface="Wingdings" panose="05000000000000000000" pitchFamily="2" charset="2"/>
              <a:buChar char="§"/>
            </a:pPr>
            <a:r>
              <a:rPr lang="sl-SI" sz="2000" dirty="0" smtClean="0">
                <a:solidFill>
                  <a:schemeClr val="tx1">
                    <a:lumMod val="85000"/>
                    <a:lumOff val="15000"/>
                  </a:schemeClr>
                </a:solidFill>
                <a:latin typeface="+mn-lt"/>
              </a:rPr>
              <a:t>izpis UJP;</a:t>
            </a:r>
          </a:p>
          <a:p>
            <a:pPr marL="342900" indent="-342900">
              <a:buFont typeface="Wingdings" panose="05000000000000000000" pitchFamily="2" charset="2"/>
              <a:buChar char="§"/>
            </a:pPr>
            <a:endParaRPr lang="sl-SI" sz="800" dirty="0" smtClean="0">
              <a:solidFill>
                <a:schemeClr val="tx1">
                  <a:lumMod val="85000"/>
                  <a:lumOff val="15000"/>
                </a:schemeClr>
              </a:solidFill>
              <a:latin typeface="+mn-lt"/>
            </a:endParaRPr>
          </a:p>
          <a:p>
            <a:pPr marL="342900" indent="-342900">
              <a:buFont typeface="Wingdings" panose="05000000000000000000" pitchFamily="2" charset="2"/>
              <a:buChar char="§"/>
            </a:pPr>
            <a:r>
              <a:rPr lang="sl-SI" sz="2000" dirty="0" smtClean="0">
                <a:solidFill>
                  <a:schemeClr val="tx1">
                    <a:lumMod val="85000"/>
                    <a:lumOff val="15000"/>
                  </a:schemeClr>
                </a:solidFill>
                <a:latin typeface="+mn-lt"/>
              </a:rPr>
              <a:t>blagajniški prejemek;</a:t>
            </a:r>
          </a:p>
          <a:p>
            <a:pPr marL="342900" indent="-342900">
              <a:buFont typeface="Wingdings" panose="05000000000000000000" pitchFamily="2" charset="2"/>
              <a:buChar char="§"/>
            </a:pPr>
            <a:endParaRPr lang="sl-SI" sz="800" dirty="0" smtClean="0">
              <a:solidFill>
                <a:schemeClr val="tx1">
                  <a:lumMod val="85000"/>
                  <a:lumOff val="15000"/>
                </a:schemeClr>
              </a:solidFill>
              <a:latin typeface="+mn-lt"/>
            </a:endParaRPr>
          </a:p>
          <a:p>
            <a:pPr marL="342900" indent="-342900">
              <a:buFont typeface="Wingdings" panose="05000000000000000000" pitchFamily="2" charset="2"/>
              <a:buChar char="§"/>
            </a:pPr>
            <a:r>
              <a:rPr lang="sl-SI" sz="2000" dirty="0" smtClean="0">
                <a:solidFill>
                  <a:schemeClr val="tx1">
                    <a:lumMod val="85000"/>
                    <a:lumOff val="15000"/>
                  </a:schemeClr>
                </a:solidFill>
                <a:latin typeface="+mn-lt"/>
              </a:rPr>
              <a:t>kompenzacije, </a:t>
            </a:r>
            <a:r>
              <a:rPr lang="sl-SI" sz="2000" dirty="0" err="1" smtClean="0">
                <a:solidFill>
                  <a:schemeClr val="tx1">
                    <a:lumMod val="85000"/>
                    <a:lumOff val="15000"/>
                  </a:schemeClr>
                </a:solidFill>
                <a:latin typeface="+mn-lt"/>
              </a:rPr>
              <a:t>asignacije</a:t>
            </a:r>
            <a:r>
              <a:rPr lang="sl-SI" sz="2000" dirty="0" smtClean="0">
                <a:solidFill>
                  <a:schemeClr val="tx1">
                    <a:lumMod val="85000"/>
                    <a:lumOff val="15000"/>
                  </a:schemeClr>
                </a:solidFill>
                <a:latin typeface="+mn-lt"/>
              </a:rPr>
              <a:t>, pobot ...</a:t>
            </a:r>
          </a:p>
          <a:p>
            <a:pPr marL="342900" indent="-342900">
              <a:buFont typeface="Wingdings" panose="05000000000000000000" pitchFamily="2" charset="2"/>
              <a:buChar char="§"/>
            </a:pPr>
            <a:endParaRPr lang="sl-SI" sz="800" dirty="0" smtClean="0">
              <a:solidFill>
                <a:schemeClr val="tx1">
                  <a:lumMod val="85000"/>
                  <a:lumOff val="15000"/>
                </a:schemeClr>
              </a:solidFill>
              <a:latin typeface="+mn-lt"/>
            </a:endParaRPr>
          </a:p>
          <a:p>
            <a:pPr marL="342900" indent="-342900">
              <a:buFont typeface="Wingdings" panose="05000000000000000000" pitchFamily="2" charset="2"/>
              <a:buChar char="§"/>
            </a:pPr>
            <a:r>
              <a:rPr lang="sl-SI" sz="2000" dirty="0" smtClean="0">
                <a:solidFill>
                  <a:schemeClr val="tx1">
                    <a:lumMod val="85000"/>
                    <a:lumOff val="15000"/>
                  </a:schemeClr>
                </a:solidFill>
                <a:latin typeface="+mn-lt"/>
              </a:rPr>
              <a:t>konto kartica izdajatelja računa v primeru, da iz dokazila ni razviden sklic plačila.</a:t>
            </a:r>
            <a:endParaRPr lang="sl-SI" sz="2000" b="1" dirty="0" smtClean="0">
              <a:solidFill>
                <a:schemeClr val="tx1">
                  <a:lumMod val="85000"/>
                  <a:lumOff val="15000"/>
                </a:schemeClr>
              </a:solidFill>
              <a:latin typeface="+mn-lt"/>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odnaslov 2"/>
          <p:cNvSpPr txBox="1">
            <a:spLocks/>
          </p:cNvSpPr>
          <p:nvPr/>
        </p:nvSpPr>
        <p:spPr bwMode="auto">
          <a:xfrm>
            <a:off x="392112" y="2865437"/>
            <a:ext cx="9372599" cy="4541838"/>
          </a:xfrm>
          <a:prstGeom prst="rect">
            <a:avLst/>
          </a:prstGeom>
          <a:noFill/>
          <a:ln w="9525">
            <a:noFill/>
            <a:round/>
            <a:headEnd/>
            <a:tailEnd/>
          </a:ln>
        </p:spPr>
        <p:txBody>
          <a:bodyPr vert="horz" wrap="square" lIns="0" tIns="28080" rIns="0" bIns="0" numCol="1" anchor="t" anchorCtr="0" compatLnSpc="1">
            <a:prstTxWarp prst="textNoShape">
              <a:avLst/>
            </a:prstTxWarp>
            <a:normAutofit lnSpcReduction="10000"/>
          </a:bodyPr>
          <a:lstStyle/>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Ko se izvajajo operacije, ki so sofinancirane iz OP ESPR 2014–2020 in iz</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proračuna Republike Slovenije, je </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obveza upravičenca informiranje in</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obveščanje javnosti o podpori ali označevanje operacije</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endPar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endParaRP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Vsak upravičenec, ki mu je z odločbo ali z drugim dokumentom odobrena</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upravičenost do sredstev OP ESPR 2014–2020 za izvajanje operacije, mora</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obvezno označiti vir financiranja</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Vir sofinanciranja je jasno in vidno naveden na</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lokaciji sofinancirane aktivnosti oz. izjemoma na sedežu upravičenca. </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endPar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endParaRP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Logotipi</a:t>
            </a:r>
            <a:r>
              <a:rPr kumimoji="0" lang="sl-SI" sz="2400" b="0" i="0" u="none" strike="noStrike" kern="0" cap="none" spc="0" normalizeH="0" baseline="0" noProof="0" dirty="0" smtClean="0">
                <a:ln>
                  <a:noFill/>
                </a:ln>
                <a:solidFill>
                  <a:srgbClr val="006666"/>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s katerimi se označuje vir sofinanciranja OP ESPR 2014-2020, </a:t>
            </a:r>
            <a:r>
              <a:rPr kumimoji="0" lang="sl-SI" sz="2400" b="1" i="0" u="sng" strike="noStrike" kern="0" cap="none" spc="0" normalizeH="0" baseline="0" noProof="0" dirty="0" smtClean="0">
                <a:ln>
                  <a:noFill/>
                </a:ln>
                <a:solidFill>
                  <a:srgbClr val="006666"/>
                </a:solidFill>
                <a:effectLst/>
                <a:uLnTx/>
                <a:uFillTx/>
                <a:latin typeface="Arial Narrow" panose="020B0606020202030204" pitchFamily="34" charset="0"/>
                <a:ea typeface="Lucida Sans Unicode" charset="0"/>
                <a:cs typeface="+mn-cs"/>
              </a:rPr>
              <a:t>so</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enakovredni po velikosti in kakovosti barv morebitnim drugim navedenim</a:t>
            </a:r>
          </a:p>
          <a:p>
            <a:pPr marL="342900" marR="0" lvl="0" indent="-342900" algn="just" defTabSz="457200" rtl="0" eaLnBrk="0" fontAlgn="base" latinLnBrk="0" hangingPunct="0">
              <a:lnSpc>
                <a:spcPct val="110000"/>
              </a:lnSpc>
              <a:spcBef>
                <a:spcPct val="0"/>
              </a:spcBef>
              <a:spcAft>
                <a:spcPts val="0"/>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logotipom</a:t>
            </a:r>
            <a:r>
              <a:rPr kumimoji="0" lang="sl-SI" sz="2400" b="0" i="0" u="none" strike="noStrike" kern="0" cap="none" spc="0" normalizeH="0" baseline="0" noProof="0" dirty="0" smtClean="0">
                <a:ln>
                  <a:noFill/>
                </a:ln>
                <a:solidFill>
                  <a:srgbClr val="006666"/>
                </a:solidFill>
                <a:effectLst/>
                <a:uLnTx/>
                <a:uFillTx/>
                <a:latin typeface="Arial Narrow" panose="020B0606020202030204" pitchFamily="34" charset="0"/>
                <a:ea typeface="Lucida Sans Unicode" charset="0"/>
                <a:cs typeface="+mn-cs"/>
              </a:rPr>
              <a:t>. </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6400" b="0" i="0" u="none" strike="noStrike" kern="0" cap="none" spc="0" normalizeH="0" baseline="0" noProof="0" dirty="0">
              <a:ln>
                <a:noFill/>
              </a:ln>
              <a:solidFill>
                <a:schemeClr val="tx1"/>
              </a:solidFill>
              <a:effectLst/>
              <a:uLnTx/>
              <a:uFillTx/>
              <a:latin typeface="+mn-lt"/>
              <a:ea typeface="Lucida Sans Unicode" charset="0"/>
              <a:cs typeface="+mn-cs"/>
            </a:endParaRPr>
          </a:p>
        </p:txBody>
      </p:sp>
      <p:sp>
        <p:nvSpPr>
          <p:cNvPr id="13" name="Pravokotnik 12"/>
          <p:cNvSpPr/>
          <p:nvPr/>
        </p:nvSpPr>
        <p:spPr>
          <a:xfrm>
            <a:off x="0" y="22558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 1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ODGOVORNOSTI UPRAVIČENCEV</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3320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4" name="Pravokotnik 13"/>
          <p:cNvSpPr/>
          <p:nvPr/>
        </p:nvSpPr>
        <p:spPr>
          <a:xfrm>
            <a:off x="392112" y="2789237"/>
            <a:ext cx="9296400" cy="4708981"/>
          </a:xfrm>
          <a:prstGeom prst="rect">
            <a:avLst/>
          </a:prstGeom>
        </p:spPr>
        <p:txBody>
          <a:bodyPr wrap="square">
            <a:spAutoFit/>
          </a:bodyPr>
          <a:lstStyle/>
          <a:p>
            <a:pPr algn="just"/>
            <a:r>
              <a:rPr lang="sl-SI" sz="2000" b="1" dirty="0" smtClean="0">
                <a:solidFill>
                  <a:srgbClr val="006666"/>
                </a:solidFill>
                <a:latin typeface="Arial" pitchFamily="34" charset="0"/>
                <a:cs typeface="Arial" pitchFamily="34" charset="0"/>
              </a:rPr>
              <a:t>STROŠKI PRISPEVKA V NARAVI</a:t>
            </a:r>
          </a:p>
          <a:p>
            <a:pPr algn="just"/>
            <a:r>
              <a:rPr lang="sl-SI" sz="2000" dirty="0" smtClean="0">
                <a:solidFill>
                  <a:schemeClr val="tx1">
                    <a:lumMod val="85000"/>
                    <a:lumOff val="15000"/>
                  </a:schemeClr>
                </a:solidFill>
                <a:latin typeface="Arial Narrow" panose="020B0606020202030204" pitchFamily="34" charset="0"/>
              </a:rPr>
              <a:t>Prispevek v naravi se lahko zagotovi v obliki dela, blaga in zemljišč in </a:t>
            </a:r>
            <a:r>
              <a:rPr lang="sl-SI" sz="2000" b="1" dirty="0" smtClean="0">
                <a:solidFill>
                  <a:srgbClr val="006666"/>
                </a:solidFill>
                <a:latin typeface="Arial Narrow" panose="020B0606020202030204" pitchFamily="34" charset="0"/>
              </a:rPr>
              <a:t>ne sme presegati razlike med višino javne podpore ter skupnimi upravičenimi izdatki operacije.</a:t>
            </a:r>
            <a:r>
              <a:rPr lang="sl-SI" sz="2000" dirty="0" smtClean="0">
                <a:solidFill>
                  <a:schemeClr val="tx1">
                    <a:lumMod val="85000"/>
                    <a:lumOff val="15000"/>
                  </a:schemeClr>
                </a:solidFill>
                <a:latin typeface="Arial Narrow" panose="020B0606020202030204" pitchFamily="34" charset="0"/>
              </a:rPr>
              <a:t> Za prispevek v naravi ni prejeto plačilo, prav tako ni podprto z računi ali enakovrednimi dokumenti, vendar morajo biti izpolnjeni naslednji pogoji: </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Narrow" panose="020B0606020202030204" pitchFamily="34" charset="0"/>
              </a:rPr>
              <a:t>javna podpora, plačana operaciji, ki vključuje prispevke v naravi, ne presega skupnih upravičenih izdatkov brez prispevkov v naravi ob koncu operacije;</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Narrow" panose="020B0606020202030204" pitchFamily="34" charset="0"/>
              </a:rPr>
              <a:t>vrednost, pripisana prispevkom v naravi, je po novi uredbi(1. 1. 2018) naslednja: 13 €/uro za organizacijsko delo, 10 €/uro za vsebinsko delo in 6 €/uro za ostale oblike dela;</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Narrow" panose="020B0606020202030204" pitchFamily="34" charset="0"/>
              </a:rPr>
              <a:t>vrednost prispevka in njegovo izročitev je mogoče neodvisno oceniti in preveriti;</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Narrow" panose="020B0606020202030204" pitchFamily="34" charset="0"/>
              </a:rPr>
              <a:t>pri prispevkih v naravi v obliki neplačanega dela se vrednost navedenega dela opredeli ob upoštevanju preverjenega porabljenega časa ter stopnje nadomestila za enakovredno delo;</a:t>
            </a:r>
          </a:p>
          <a:p>
            <a:pPr algn="just"/>
            <a:r>
              <a:rPr lang="sl-SI" sz="2000" dirty="0" smtClean="0">
                <a:solidFill>
                  <a:schemeClr val="tx1">
                    <a:lumMod val="85000"/>
                    <a:lumOff val="15000"/>
                  </a:schemeClr>
                </a:solidFill>
                <a:latin typeface="Arial Narrow" panose="020B0606020202030204" pitchFamily="34" charset="0"/>
              </a:rPr>
              <a:t>V primeru neplačanega prostovoljnega dela se vrednost tega dela opredeli ob upoštevanju porabljenega časa ter običajne urne in dnevne postavke za opravljeno enakovredno delo, pod pogojem, da je bilo zadevno delo opravljeno.</a:t>
            </a:r>
            <a:endParaRPr lang="sl-SI" sz="2000" dirty="0">
              <a:solidFill>
                <a:schemeClr val="tx1">
                  <a:lumMod val="85000"/>
                  <a:lumOff val="15000"/>
                </a:schemeClr>
              </a:solidFill>
              <a:latin typeface="Arial Narrow" panose="020B0606020202030204"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3320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4" name="Pravokotnik 13"/>
          <p:cNvSpPr/>
          <p:nvPr/>
        </p:nvSpPr>
        <p:spPr>
          <a:xfrm>
            <a:off x="392112" y="2789237"/>
            <a:ext cx="9296400" cy="1015663"/>
          </a:xfrm>
          <a:prstGeom prst="rect">
            <a:avLst/>
          </a:prstGeom>
        </p:spPr>
        <p:txBody>
          <a:bodyPr wrap="square">
            <a:spAutoFit/>
          </a:bodyPr>
          <a:lstStyle/>
          <a:p>
            <a:pPr algn="just"/>
            <a:r>
              <a:rPr lang="sl-SI" sz="2000" b="1" dirty="0" smtClean="0">
                <a:solidFill>
                  <a:srgbClr val="006666"/>
                </a:solidFill>
                <a:latin typeface="Arial" pitchFamily="34" charset="0"/>
                <a:cs typeface="Arial" pitchFamily="34" charset="0"/>
              </a:rPr>
              <a:t>DOKAZILA O NASTANKU STROŠKOV</a:t>
            </a:r>
          </a:p>
          <a:p>
            <a:pPr algn="just"/>
            <a:endParaRPr lang="sl-SI" sz="2000" b="1" dirty="0" smtClean="0">
              <a:solidFill>
                <a:srgbClr val="006666"/>
              </a:solidFill>
              <a:latin typeface="Arial" pitchFamily="34" charset="0"/>
              <a:cs typeface="Arial" pitchFamily="34" charset="0"/>
            </a:endParaRPr>
          </a:p>
          <a:p>
            <a:pPr algn="just"/>
            <a:endParaRPr lang="sl-SI" sz="2000" b="1" dirty="0" smtClean="0">
              <a:solidFill>
                <a:srgbClr val="006666"/>
              </a:solidFill>
              <a:latin typeface="Arial" pitchFamily="34" charset="0"/>
              <a:cs typeface="Arial" pitchFamily="34" charset="0"/>
            </a:endParaRPr>
          </a:p>
        </p:txBody>
      </p:sp>
      <p:sp>
        <p:nvSpPr>
          <p:cNvPr id="10" name="Pravokotnik 9"/>
          <p:cNvSpPr/>
          <p:nvPr/>
        </p:nvSpPr>
        <p:spPr>
          <a:xfrm>
            <a:off x="544512" y="3322637"/>
            <a:ext cx="8839200" cy="3785652"/>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Dokazila za preverjanje upravičenosti stroškov za prispevek v naravi so naslednja: </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izjava o prispevku v naravi s številom ur, po dnevih in vrstah aktivnosti, ki je potrjena s strani LAS-a;</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dokazilo o višini urne postavke, ki omogoča presojo njene ustreznosti glede na običajne postavke za enakovredna dela;</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potrdilo neodvisnega pooblaščenega cenilca ali uradnega organa z ustreznimi pooblastili v primeru zagotavljanja zemljišč;</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v primeru zagotavljanja blaga, dokazilo o vrednosti istovrstnega blaga na trgu (katalogi, ceniki, ponudbe …)</a:t>
            </a:r>
          </a:p>
          <a:p>
            <a:pPr marL="342900" indent="-342900" algn="just">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fotografije izdelka, nepremičnine, opravljanja del – če je mogoče, pa se dokončan izdelek predloži.</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3320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4" name="Pravokotnik 13"/>
          <p:cNvSpPr/>
          <p:nvPr/>
        </p:nvSpPr>
        <p:spPr>
          <a:xfrm>
            <a:off x="392112" y="2789237"/>
            <a:ext cx="9296400" cy="1015663"/>
          </a:xfrm>
          <a:prstGeom prst="rect">
            <a:avLst/>
          </a:prstGeom>
        </p:spPr>
        <p:txBody>
          <a:bodyPr wrap="square">
            <a:spAutoFit/>
          </a:bodyPr>
          <a:lstStyle/>
          <a:p>
            <a:pPr algn="just"/>
            <a:r>
              <a:rPr lang="sl-SI" sz="2000" b="1" dirty="0" smtClean="0">
                <a:solidFill>
                  <a:srgbClr val="006666"/>
                </a:solidFill>
                <a:latin typeface="Arial" pitchFamily="34" charset="0"/>
                <a:cs typeface="Arial" pitchFamily="34" charset="0"/>
              </a:rPr>
              <a:t>STROŠKI NAKUPA ZEMLJIŠČ</a:t>
            </a:r>
          </a:p>
          <a:p>
            <a:pPr algn="just"/>
            <a:endParaRPr lang="sl-SI" sz="2000" b="1" dirty="0" smtClean="0">
              <a:solidFill>
                <a:srgbClr val="006666"/>
              </a:solidFill>
              <a:latin typeface="Arial" pitchFamily="34" charset="0"/>
              <a:cs typeface="Arial" pitchFamily="34" charset="0"/>
            </a:endParaRPr>
          </a:p>
          <a:p>
            <a:pPr algn="just"/>
            <a:endParaRPr lang="sl-SI" sz="2000" b="1" dirty="0" smtClean="0">
              <a:solidFill>
                <a:srgbClr val="006666"/>
              </a:solidFill>
              <a:latin typeface="Arial" pitchFamily="34" charset="0"/>
              <a:cs typeface="Arial" pitchFamily="34" charset="0"/>
            </a:endParaRPr>
          </a:p>
        </p:txBody>
      </p:sp>
      <p:sp>
        <p:nvSpPr>
          <p:cNvPr id="13" name="Pravokotnik 12"/>
          <p:cNvSpPr/>
          <p:nvPr/>
        </p:nvSpPr>
        <p:spPr>
          <a:xfrm>
            <a:off x="468312" y="3170238"/>
            <a:ext cx="9220200" cy="5093702"/>
          </a:xfrm>
          <a:prstGeom prst="rect">
            <a:avLst/>
          </a:prstGeom>
        </p:spPr>
        <p:txBody>
          <a:bodyPr wrap="square">
            <a:spAutoFit/>
          </a:bodyPr>
          <a:lstStyle/>
          <a:p>
            <a:r>
              <a:rPr lang="sl-SI" sz="1900" dirty="0" smtClean="0">
                <a:solidFill>
                  <a:schemeClr val="tx1">
                    <a:lumMod val="85000"/>
                    <a:lumOff val="15000"/>
                  </a:schemeClr>
                </a:solidFill>
                <a:latin typeface="Arial" pitchFamily="34" charset="0"/>
                <a:cs typeface="Arial" pitchFamily="34" charset="0"/>
              </a:rPr>
              <a:t>Nakup zemljišča je upravičen strošek, če obstaja neposredna povezava s cilji zadevne operacije. Potrebno je pridobiti tudi potrdilo oziroma poročilo uradno priznanega cenilca z ustrezno licenco ali pooblaščenega uradnega organa, da cena zemljišča ne presega tržne vrednosti.</a:t>
            </a:r>
          </a:p>
          <a:p>
            <a:r>
              <a:rPr lang="sl-SI" sz="1900" dirty="0" smtClean="0">
                <a:solidFill>
                  <a:schemeClr val="tx1">
                    <a:lumMod val="85000"/>
                    <a:lumOff val="15000"/>
                  </a:schemeClr>
                </a:solidFill>
                <a:latin typeface="Arial" pitchFamily="34" charset="0"/>
                <a:cs typeface="Arial" pitchFamily="34" charset="0"/>
              </a:rPr>
              <a:t>Stroški nakupa zemljišč lahko predstavljajo </a:t>
            </a:r>
            <a:r>
              <a:rPr lang="sl-SI" sz="1900" u="sng" dirty="0" smtClean="0">
                <a:solidFill>
                  <a:srgbClr val="006666"/>
                </a:solidFill>
                <a:latin typeface="Arial" pitchFamily="34" charset="0"/>
                <a:cs typeface="Arial" pitchFamily="34" charset="0"/>
              </a:rPr>
              <a:t>največ 10 % upravičenih stroškov za zadevno operacijo</a:t>
            </a:r>
            <a:r>
              <a:rPr lang="sl-SI" sz="1900" dirty="0" smtClean="0">
                <a:solidFill>
                  <a:schemeClr val="tx1">
                    <a:lumMod val="85000"/>
                    <a:lumOff val="15000"/>
                  </a:schemeClr>
                </a:solidFill>
                <a:latin typeface="Arial" pitchFamily="34" charset="0"/>
                <a:cs typeface="Arial" pitchFamily="34" charset="0"/>
              </a:rPr>
              <a:t>.</a:t>
            </a:r>
          </a:p>
          <a:p>
            <a:endParaRPr lang="sl-SI" sz="800" dirty="0" smtClean="0">
              <a:solidFill>
                <a:schemeClr val="tx1">
                  <a:lumMod val="85000"/>
                  <a:lumOff val="15000"/>
                </a:schemeClr>
              </a:solidFill>
              <a:latin typeface="Arial" pitchFamily="34" charset="0"/>
              <a:cs typeface="Arial" pitchFamily="34" charset="0"/>
            </a:endParaRPr>
          </a:p>
          <a:p>
            <a:r>
              <a:rPr lang="sl-SI" sz="19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Dokazila o nastanku stroškov:</a:t>
            </a:r>
          </a:p>
          <a:p>
            <a:pPr marL="342900" indent="-342900">
              <a:buFont typeface="Wingdings" panose="05000000000000000000" pitchFamily="2" charset="2"/>
              <a:buChar char="§"/>
            </a:pPr>
            <a:r>
              <a:rPr lang="sl-SI" sz="1900" dirty="0" smtClean="0">
                <a:solidFill>
                  <a:schemeClr val="tx1">
                    <a:lumMod val="85000"/>
                    <a:lumOff val="15000"/>
                  </a:schemeClr>
                </a:solidFill>
                <a:latin typeface="Arial" pitchFamily="34" charset="0"/>
                <a:cs typeface="Arial" pitchFamily="34" charset="0"/>
              </a:rPr>
              <a:t>cenitveno poročilo uradno priznanega cenilca z ustrezno licenco oziroma ocenjevalca nepremičnin;</a:t>
            </a:r>
          </a:p>
          <a:p>
            <a:pPr marL="342900" indent="-342900">
              <a:buFont typeface="Wingdings" panose="05000000000000000000" pitchFamily="2" charset="2"/>
              <a:buChar char="§"/>
            </a:pPr>
            <a:r>
              <a:rPr lang="sl-SI" sz="1900" dirty="0" smtClean="0">
                <a:solidFill>
                  <a:schemeClr val="tx1">
                    <a:lumMod val="85000"/>
                    <a:lumOff val="15000"/>
                  </a:schemeClr>
                </a:solidFill>
                <a:latin typeface="Arial" pitchFamily="34" charset="0"/>
                <a:cs typeface="Arial" pitchFamily="34" charset="0"/>
              </a:rPr>
              <a:t>kopija overjene kupoprodajne pogodbe v obliki notarskega zapisa oz. v drugih primerih s podpisom, overjenim pri notarju, tako da je primerna za vknjižbo v zemljiško knjigo;</a:t>
            </a:r>
          </a:p>
          <a:p>
            <a:pPr marL="342900" indent="-342900">
              <a:buFont typeface="Wingdings" panose="05000000000000000000" pitchFamily="2" charset="2"/>
              <a:buChar char="§"/>
            </a:pPr>
            <a:r>
              <a:rPr lang="sl-SI" sz="1900" dirty="0" smtClean="0">
                <a:solidFill>
                  <a:schemeClr val="tx1">
                    <a:lumMod val="85000"/>
                    <a:lumOff val="15000"/>
                  </a:schemeClr>
                </a:solidFill>
                <a:latin typeface="Arial" pitchFamily="34" charset="0"/>
                <a:cs typeface="Arial" pitchFamily="34" charset="0"/>
              </a:rPr>
              <a:t>vpis lastništva v zemljiško knjigo</a:t>
            </a:r>
          </a:p>
          <a:p>
            <a:r>
              <a:rPr lang="sl-SI" sz="19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Dokazila o plačilu:</a:t>
            </a:r>
          </a:p>
          <a:p>
            <a:pPr marL="342900" indent="-342900">
              <a:buFont typeface="Wingdings" panose="05000000000000000000" pitchFamily="2" charset="2"/>
              <a:buChar char="§"/>
            </a:pPr>
            <a:r>
              <a:rPr lang="sl-SI" sz="1900" dirty="0" smtClean="0">
                <a:solidFill>
                  <a:schemeClr val="tx1">
                    <a:lumMod val="85000"/>
                    <a:lumOff val="15000"/>
                  </a:schemeClr>
                </a:solidFill>
                <a:latin typeface="Arial" pitchFamily="34" charset="0"/>
                <a:cs typeface="Arial" pitchFamily="34" charset="0"/>
              </a:rPr>
              <a:t>dokazilo o plačilu kupnine.</a:t>
            </a:r>
          </a:p>
          <a:p>
            <a:endParaRPr lang="sl-SI" sz="1400" b="1" dirty="0" smtClean="0">
              <a:solidFill>
                <a:schemeClr val="tx1">
                  <a:lumMod val="85000"/>
                  <a:lumOff val="15000"/>
                </a:schemeClr>
              </a:solidFill>
            </a:endParaRPr>
          </a:p>
          <a:p>
            <a:pPr lvl="0"/>
            <a:endParaRPr lang="sl-SI" b="1" dirty="0">
              <a:solidFill>
                <a:schemeClr val="tx1">
                  <a:lumMod val="85000"/>
                  <a:lumOff val="15000"/>
                </a:schemeClr>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3320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4" name="Pravokotnik 13"/>
          <p:cNvSpPr/>
          <p:nvPr/>
        </p:nvSpPr>
        <p:spPr>
          <a:xfrm>
            <a:off x="392112" y="2789237"/>
            <a:ext cx="9296400" cy="1323439"/>
          </a:xfrm>
          <a:prstGeom prst="rect">
            <a:avLst/>
          </a:prstGeom>
        </p:spPr>
        <p:txBody>
          <a:bodyPr wrap="square">
            <a:spAutoFit/>
          </a:bodyPr>
          <a:lstStyle/>
          <a:p>
            <a:pPr algn="just"/>
            <a:r>
              <a:rPr lang="sl-SI" sz="2000" b="1" dirty="0" smtClean="0">
                <a:solidFill>
                  <a:srgbClr val="006666"/>
                </a:solidFill>
                <a:latin typeface="Arial" pitchFamily="34" charset="0"/>
                <a:cs typeface="Arial" pitchFamily="34" charset="0"/>
              </a:rPr>
              <a:t>STROŠKI STORITEV ZUNANJIH IZVAJALCEV – SPLOŠNI STROŠKI</a:t>
            </a:r>
          </a:p>
          <a:p>
            <a:pPr algn="just"/>
            <a:endParaRPr lang="sl-SI" sz="2000" b="1" dirty="0" smtClean="0">
              <a:solidFill>
                <a:srgbClr val="006666"/>
              </a:solidFill>
              <a:latin typeface="Arial" pitchFamily="34" charset="0"/>
              <a:cs typeface="Arial" pitchFamily="34" charset="0"/>
            </a:endParaRPr>
          </a:p>
          <a:p>
            <a:pPr algn="just"/>
            <a:endParaRPr lang="sl-SI" sz="2000" b="1" dirty="0" smtClean="0">
              <a:solidFill>
                <a:srgbClr val="006666"/>
              </a:solidFill>
              <a:latin typeface="Arial" pitchFamily="34" charset="0"/>
              <a:cs typeface="Arial" pitchFamily="34" charset="0"/>
            </a:endParaRPr>
          </a:p>
          <a:p>
            <a:pPr algn="just"/>
            <a:endParaRPr lang="sl-SI" sz="2000" b="1" dirty="0" smtClean="0">
              <a:solidFill>
                <a:srgbClr val="006666"/>
              </a:solidFill>
              <a:latin typeface="Arial" pitchFamily="34" charset="0"/>
              <a:cs typeface="Arial" pitchFamily="34" charset="0"/>
            </a:endParaRPr>
          </a:p>
        </p:txBody>
      </p:sp>
      <p:sp>
        <p:nvSpPr>
          <p:cNvPr id="10" name="Pravokotnik 9"/>
          <p:cNvSpPr/>
          <p:nvPr/>
        </p:nvSpPr>
        <p:spPr>
          <a:xfrm>
            <a:off x="468312" y="3398837"/>
            <a:ext cx="9067800" cy="3170099"/>
          </a:xfrm>
          <a:prstGeom prst="rect">
            <a:avLst/>
          </a:prstGeom>
        </p:spPr>
        <p:txBody>
          <a:bodyPr wrap="square">
            <a:spAutoFit/>
          </a:bodyPr>
          <a:lstStyle/>
          <a:p>
            <a:pPr algn="just"/>
            <a:r>
              <a:rPr lang="sl-SI" sz="2000" dirty="0" smtClean="0">
                <a:solidFill>
                  <a:schemeClr val="tx1">
                    <a:lumMod val="85000"/>
                    <a:lumOff val="15000"/>
                  </a:schemeClr>
                </a:solidFill>
                <a:latin typeface="Arial" pitchFamily="34" charset="0"/>
                <a:cs typeface="Arial" pitchFamily="34" charset="0"/>
              </a:rPr>
              <a:t>V to kategorijo stroškov spadajo vsi stroški opravljenih storitev arhitektov, inženirjev in svetovalcev, za pridobitev gradbene, projektne oziroma tehnične dokumentacije, stroški za svetovanje v zvezi z okoljsko in ekonomsko trajnostjo, vključno s stroški za študije izvedljivosti, za geodetska in agronomska dela, za arheološka izkopavanja in arheološki nadzor ter za nadzor nad izvedbo gradbenih in obrtniških del. </a:t>
            </a:r>
          </a:p>
          <a:p>
            <a:pPr algn="just"/>
            <a:endParaRPr lang="sl-SI" sz="2000" dirty="0" smtClean="0">
              <a:solidFill>
                <a:schemeClr val="tx1">
                  <a:lumMod val="85000"/>
                  <a:lumOff val="15000"/>
                </a:schemeClr>
              </a:solidFill>
              <a:latin typeface="Arial" pitchFamily="34" charset="0"/>
              <a:cs typeface="Arial" pitchFamily="34" charset="0"/>
            </a:endParaRPr>
          </a:p>
          <a:p>
            <a:pPr algn="just"/>
            <a:r>
              <a:rPr lang="sl-SI" sz="2000" dirty="0" smtClean="0">
                <a:solidFill>
                  <a:schemeClr val="tx1">
                    <a:lumMod val="85000"/>
                    <a:lumOff val="15000"/>
                  </a:schemeClr>
                </a:solidFill>
                <a:latin typeface="Arial" pitchFamily="34" charset="0"/>
                <a:cs typeface="Arial" pitchFamily="34" charset="0"/>
              </a:rPr>
              <a:t>Ti stroški so upravičeni, če so neposredno povezani s pripravo in izvedbo naložbe, in lahko predstavljajo največ 10 % upravičenih stroškov za zadevno operacijo.</a:t>
            </a:r>
            <a:endParaRPr lang="sl-SI" sz="2000" dirty="0">
              <a:solidFill>
                <a:schemeClr val="tx1">
                  <a:lumMod val="85000"/>
                  <a:lumOff val="15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1796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3" name="Pravokotnik 12"/>
          <p:cNvSpPr/>
          <p:nvPr/>
        </p:nvSpPr>
        <p:spPr>
          <a:xfrm>
            <a:off x="315912" y="2789237"/>
            <a:ext cx="9448800" cy="5847755"/>
          </a:xfrm>
          <a:prstGeom prst="rect">
            <a:avLst/>
          </a:prstGeom>
        </p:spPr>
        <p:txBody>
          <a:bodyPr wrap="square">
            <a:spAutoFit/>
          </a:bodyPr>
          <a:lstStyle/>
          <a:p>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Dokazila o nastanku stroškov za preverjanje upravičenosti stroškov : </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kopija računa, elektronskega računa oziroma e-računa za opravljene storitve, potrjen s strani LAS;</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kopije pogodb z zunanjimi izvajalci, kadar se računi nanašajo na pogodbo;</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kopije naročilnic ali ponudb, ki so bili podlaga za izdajo računa;</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v primeru postopka javnega naročanja vso dokumentacijo o izvedenem javnem naročilu (e-pošta);</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izdelek, ki je rezultat opravljene storitve (PGD dokumentacija mora biti priložena že ob oddaji vloge);</a:t>
            </a:r>
          </a:p>
          <a:p>
            <a:pPr marL="285750" indent="-285750">
              <a:buFont typeface="Wingdings" panose="05000000000000000000" pitchFamily="2" charset="2"/>
              <a:buChar char="§"/>
            </a:pPr>
            <a:endParaRPr lang="sl-SI" sz="800" dirty="0" smtClean="0">
              <a:solidFill>
                <a:schemeClr val="tx1">
                  <a:lumMod val="85000"/>
                  <a:lumOff val="15000"/>
                </a:schemeClr>
              </a:solidFill>
              <a:latin typeface="Arial" pitchFamily="34" charset="0"/>
              <a:cs typeface="Arial" pitchFamily="34" charset="0"/>
            </a:endParaRPr>
          </a:p>
          <a:p>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Dokazila o plačilu:</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bančni izpis plačilnih nalogov;</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izpis UJP;</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blagajniški prejemek;</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kompenzacije, </a:t>
            </a:r>
            <a:r>
              <a:rPr lang="sl-SI" sz="2000" dirty="0" err="1" smtClean="0">
                <a:solidFill>
                  <a:schemeClr val="tx1">
                    <a:lumMod val="85000"/>
                    <a:lumOff val="15000"/>
                  </a:schemeClr>
                </a:solidFill>
                <a:latin typeface="Arial" pitchFamily="34" charset="0"/>
                <a:cs typeface="Arial" pitchFamily="34" charset="0"/>
              </a:rPr>
              <a:t>asignacije</a:t>
            </a:r>
            <a:r>
              <a:rPr lang="sl-SI" sz="2000" dirty="0" smtClean="0">
                <a:solidFill>
                  <a:schemeClr val="tx1">
                    <a:lumMod val="85000"/>
                    <a:lumOff val="15000"/>
                  </a:schemeClr>
                </a:solidFill>
                <a:latin typeface="Arial" pitchFamily="34" charset="0"/>
                <a:cs typeface="Arial" pitchFamily="34" charset="0"/>
              </a:rPr>
              <a:t>, pobot, ...</a:t>
            </a:r>
          </a:p>
          <a:p>
            <a:pPr marL="285750" indent="-285750">
              <a:buFont typeface="Wingdings" panose="05000000000000000000" pitchFamily="2" charset="2"/>
              <a:buChar char="§"/>
            </a:pPr>
            <a:r>
              <a:rPr lang="sl-SI" sz="2000" dirty="0" smtClean="0">
                <a:solidFill>
                  <a:schemeClr val="tx1">
                    <a:lumMod val="85000"/>
                    <a:lumOff val="15000"/>
                  </a:schemeClr>
                </a:solidFill>
                <a:latin typeface="Arial" pitchFamily="34" charset="0"/>
                <a:cs typeface="Arial" pitchFamily="34" charset="0"/>
              </a:rPr>
              <a:t>konto kartica izdajatelja računa v primeru izdanih e-računov ter v primeru, da iz dokazila ni razviden sklic plačila.</a:t>
            </a:r>
          </a:p>
          <a:p>
            <a:endParaRPr lang="sl-SI" sz="1600" b="1" dirty="0" smtClean="0">
              <a:solidFill>
                <a:schemeClr val="tx1">
                  <a:lumMod val="85000"/>
                  <a:lumOff val="15000"/>
                </a:schemeClr>
              </a:solidFill>
            </a:endParaRPr>
          </a:p>
          <a:p>
            <a:pPr lvl="0"/>
            <a:endParaRPr lang="sl-SI" b="1" dirty="0">
              <a:solidFill>
                <a:schemeClr val="tx1">
                  <a:lumMod val="85000"/>
                  <a:lumOff val="15000"/>
                </a:schemeClr>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ravokotnik 11"/>
          <p:cNvSpPr/>
          <p:nvPr/>
        </p:nvSpPr>
        <p:spPr>
          <a:xfrm>
            <a:off x="0" y="2179637"/>
            <a:ext cx="10080625" cy="378565"/>
          </a:xfrm>
          <a:prstGeom prst="rect">
            <a:avLst/>
          </a:prstGeom>
        </p:spPr>
        <p:txBody>
          <a:bodyPr wrap="square">
            <a:spAutoFit/>
          </a:bodyPr>
          <a:lstStyle/>
          <a:p>
            <a:pPr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3. NAVODILA ZA DOLOČANJE IN PREVERJANJE TIPOV STROŠKOV ZA ESPR 2014-2020: </a:t>
            </a:r>
          </a:p>
        </p:txBody>
      </p:sp>
      <p:sp>
        <p:nvSpPr>
          <p:cNvPr id="10" name="Pravokotnik 9"/>
          <p:cNvSpPr/>
          <p:nvPr/>
        </p:nvSpPr>
        <p:spPr>
          <a:xfrm>
            <a:off x="315912" y="2636837"/>
            <a:ext cx="9525000" cy="5062924"/>
          </a:xfrm>
          <a:prstGeom prst="rect">
            <a:avLst/>
          </a:prstGeom>
        </p:spPr>
        <p:txBody>
          <a:bodyPr wrap="square">
            <a:spAutoFit/>
          </a:bodyPr>
          <a:lstStyle/>
          <a:p>
            <a:pPr algn="just"/>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Dokazila o plačilu</a:t>
            </a:r>
          </a:p>
          <a:p>
            <a:pPr algn="just"/>
            <a:endParaRPr lang="sl-SI" sz="5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endParaRPr>
          </a:p>
          <a:p>
            <a:pPr algn="just"/>
            <a:endParaRPr lang="sl-SI" sz="5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endParaRPr>
          </a:p>
          <a:p>
            <a:pPr algn="just"/>
            <a:r>
              <a:rPr lang="sl-SI" dirty="0" smtClean="0">
                <a:solidFill>
                  <a:schemeClr val="tx1">
                    <a:lumMod val="85000"/>
                    <a:lumOff val="15000"/>
                  </a:schemeClr>
                </a:solidFill>
                <a:latin typeface="Arial Narrow" panose="020B0606020202030204" pitchFamily="34" charset="0"/>
              </a:rPr>
              <a:t>Vsako plačilo določenega stroška </a:t>
            </a:r>
            <a:r>
              <a:rPr lang="sl-SI" b="1" u="sng" dirty="0" smtClean="0">
                <a:solidFill>
                  <a:srgbClr val="006666"/>
                </a:solidFill>
                <a:latin typeface="Arial Narrow" panose="020B0606020202030204" pitchFamily="34" charset="0"/>
              </a:rPr>
              <a:t>mora biti dokazano z ustreznim dokazilom o plačilu, razen prispevka v naravi. Dokazila o plačilih morajo biti potrjena s strani banke (podpis in žig)</a:t>
            </a:r>
            <a:r>
              <a:rPr lang="sl-SI" b="1" dirty="0" smtClean="0">
                <a:solidFill>
                  <a:srgbClr val="006666"/>
                </a:solidFill>
                <a:latin typeface="Arial Narrow" panose="020B0606020202030204" pitchFamily="34" charset="0"/>
              </a:rPr>
              <a:t>. </a:t>
            </a:r>
            <a:r>
              <a:rPr lang="sl-SI" dirty="0" smtClean="0">
                <a:solidFill>
                  <a:schemeClr val="tx1">
                    <a:lumMod val="85000"/>
                    <a:lumOff val="15000"/>
                  </a:schemeClr>
                </a:solidFill>
                <a:latin typeface="Arial Narrow" panose="020B0606020202030204" pitchFamily="34" charset="0"/>
              </a:rPr>
              <a:t>Izjema je izpis UJP, ki že vsebuje podpis in žig. Lahko je priložen tudi izpis iz elektronskega bančništva za že izvršena/odobrena plačila.</a:t>
            </a:r>
          </a:p>
          <a:p>
            <a:pPr algn="just"/>
            <a:r>
              <a:rPr lang="sl-SI" b="1" u="sng" dirty="0" smtClean="0">
                <a:solidFill>
                  <a:srgbClr val="006666"/>
                </a:solidFill>
                <a:latin typeface="Arial Narrow" panose="020B0606020202030204" pitchFamily="34" charset="0"/>
              </a:rPr>
              <a:t>Vsa dokazila o plačilu morajo vsebovati natančen sklic na številko računa, ki se plačuje, oz. mora biti na njih naveden sklic, ki ga je navedel izdajatelj računa (v polje NAMEN vnesite </a:t>
            </a:r>
            <a:r>
              <a:rPr lang="sl-SI" b="1" u="sng" dirty="0" err="1" smtClean="0">
                <a:solidFill>
                  <a:srgbClr val="006666"/>
                </a:solidFill>
                <a:latin typeface="Arial Narrow" panose="020B0606020202030204" pitchFamily="34" charset="0"/>
              </a:rPr>
              <a:t>št.računa</a:t>
            </a:r>
            <a:r>
              <a:rPr lang="sl-SI" u="sng" dirty="0" smtClean="0">
                <a:solidFill>
                  <a:schemeClr val="tx1">
                    <a:lumMod val="85000"/>
                    <a:lumOff val="15000"/>
                  </a:schemeClr>
                </a:solidFill>
                <a:latin typeface="Arial Narrow" panose="020B0606020202030204" pitchFamily="34" charset="0"/>
              </a:rPr>
              <a:t>)</a:t>
            </a:r>
            <a:r>
              <a:rPr lang="sl-SI" dirty="0" smtClean="0">
                <a:solidFill>
                  <a:schemeClr val="tx1">
                    <a:lumMod val="85000"/>
                    <a:lumOff val="15000"/>
                  </a:schemeClr>
                </a:solidFill>
                <a:latin typeface="Arial Narrow" panose="020B0606020202030204" pitchFamily="34" charset="0"/>
              </a:rPr>
              <a:t>; ustrezen je tudi sklic na predračun, ponudbo, naročilnico ipd. </a:t>
            </a:r>
            <a:r>
              <a:rPr lang="sl-SI" b="1" u="sng" dirty="0" smtClean="0">
                <a:solidFill>
                  <a:srgbClr val="006666"/>
                </a:solidFill>
                <a:latin typeface="Arial Narrow" panose="020B0606020202030204" pitchFamily="34" charset="0"/>
              </a:rPr>
              <a:t>Smiselno enako velja tudi za sklice pri plačilih plače, avtorskih honorarjih. Vsi ti dokumenti pa morajo biti v takšnem primeru priloženi v zahtevku za izplačilo, sicer ustrezna preveritev izplačila ni mogoča.</a:t>
            </a:r>
          </a:p>
          <a:p>
            <a:pPr algn="just"/>
            <a:endParaRPr lang="sl-SI" sz="800" b="1" u="sng" dirty="0" smtClean="0">
              <a:solidFill>
                <a:srgbClr val="006666"/>
              </a:solidFill>
              <a:latin typeface="Arial Narrow" panose="020B0606020202030204" pitchFamily="34" charset="0"/>
            </a:endParaRPr>
          </a:p>
          <a:p>
            <a:pPr algn="just"/>
            <a:endParaRPr lang="sl-SI" sz="500" dirty="0" smtClean="0">
              <a:solidFill>
                <a:schemeClr val="tx1">
                  <a:lumMod val="85000"/>
                  <a:lumOff val="15000"/>
                </a:schemeClr>
              </a:solidFill>
              <a:latin typeface="Arial Narrow" panose="020B0606020202030204" pitchFamily="34" charset="0"/>
            </a:endParaRPr>
          </a:p>
          <a:p>
            <a:pPr algn="just"/>
            <a:r>
              <a:rPr lang="sl-SI" dirty="0" smtClean="0">
                <a:solidFill>
                  <a:schemeClr val="tx1">
                    <a:lumMod val="85000"/>
                    <a:lumOff val="15000"/>
                  </a:schemeClr>
                </a:solidFill>
                <a:latin typeface="Arial Narrow" panose="020B0606020202030204" pitchFamily="34" charset="0"/>
              </a:rPr>
              <a:t>Če pri administrativni kontroli zahtevka ni mogoče jasno ugotoviti, ali je bil račun v resnici plačan (npr. ni sklica), potem lahko upravni delavec zahteva od LAS tudi dostavo ustrezne konto kartice izdajatelja računa, da se lahko ugotovi, ali je bil znesek plačila nakazan na račun izdajatelja računa in izdan račun zaprt.</a:t>
            </a:r>
          </a:p>
          <a:p>
            <a:pPr algn="just"/>
            <a:r>
              <a:rPr lang="sl-SI" dirty="0" smtClean="0">
                <a:solidFill>
                  <a:schemeClr val="tx1">
                    <a:lumMod val="85000"/>
                    <a:lumOff val="15000"/>
                  </a:schemeClr>
                </a:solidFill>
                <a:latin typeface="Arial Narrow" panose="020B0606020202030204" pitchFamily="34" charset="0"/>
              </a:rPr>
              <a:t>Pri plačilu z gotovino je potrebno upoštevati določila Pravilnika o izvajanju Zakona o davčnem postopku (Uradni list RS, št. 141/06, 46/07, 102/07, 28/09, 101/11, 24/12, 32/12 – </a:t>
            </a:r>
            <a:r>
              <a:rPr lang="sl-SI" dirty="0" err="1" smtClean="0">
                <a:solidFill>
                  <a:schemeClr val="tx1">
                    <a:lumMod val="85000"/>
                    <a:lumOff val="15000"/>
                  </a:schemeClr>
                </a:solidFill>
                <a:latin typeface="Arial Narrow" panose="020B0606020202030204" pitchFamily="34" charset="0"/>
              </a:rPr>
              <a:t>ZdavP</a:t>
            </a:r>
            <a:r>
              <a:rPr lang="sl-SI" dirty="0" smtClean="0">
                <a:solidFill>
                  <a:schemeClr val="tx1">
                    <a:lumMod val="85000"/>
                    <a:lumOff val="15000"/>
                  </a:schemeClr>
                </a:solidFill>
                <a:latin typeface="Arial Narrow" panose="020B0606020202030204" pitchFamily="34" charset="0"/>
              </a:rPr>
              <a:t>-2E, 19/13, 45/14, 97/14 in 39/15). Pri plačilnem prometu med pravnimi osebami (gospodarske družbe, zavodi, društva, s.p., dopolnilne dejavnosti …) velja omejitev plačila z gotovino na 420 EUR.</a:t>
            </a:r>
            <a:endParaRPr lang="sl-SI" dirty="0">
              <a:solidFill>
                <a:schemeClr val="tx1">
                  <a:lumMod val="85000"/>
                  <a:lumOff val="15000"/>
                </a:schemeClr>
              </a:solidFill>
              <a:latin typeface="Arial Narrow" panose="020B060602020203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6" name="Podnaslov 2"/>
          <p:cNvSpPr txBox="1">
            <a:spLocks/>
          </p:cNvSpPr>
          <p:nvPr/>
        </p:nvSpPr>
        <p:spPr bwMode="auto">
          <a:xfrm>
            <a:off x="468312" y="2179637"/>
            <a:ext cx="9296400" cy="5077223"/>
          </a:xfrm>
          <a:prstGeom prst="rect">
            <a:avLst/>
          </a:prstGeom>
          <a:noFill/>
          <a:ln w="9525">
            <a:noFill/>
            <a:round/>
            <a:headEnd/>
            <a:tailEnd/>
          </a:ln>
        </p:spPr>
        <p:txBody>
          <a:bodyPr vert="horz" wrap="square" lIns="0" tIns="28080" rIns="0" bIns="0" numCol="1" anchor="t" anchorCtr="0" compatLnSpc="1">
            <a:prstTxWarp prst="textNoShape">
              <a:avLst/>
            </a:prstTxWarp>
            <a:noAutofit/>
          </a:bodyPr>
          <a:lstStyle/>
          <a:p>
            <a:pPr marL="342900" marR="0" lvl="0" indent="-342900" algn="l" defTabSz="457200" rtl="0" eaLnBrk="0" fontAlgn="base" latinLnBrk="0" hangingPunct="0">
              <a:lnSpc>
                <a:spcPct val="93000"/>
              </a:lnSpc>
              <a:spcBef>
                <a:spcPct val="0"/>
              </a:spcBef>
              <a:spcAft>
                <a:spcPts val="1425"/>
              </a:spcAft>
              <a:buClr>
                <a:srgbClr val="000000"/>
              </a:buClr>
              <a:buSzPct val="100000"/>
              <a:tabLst/>
              <a:defRPr/>
            </a:pPr>
            <a:r>
              <a:rPr kumimoji="0" lang="sl-SI" sz="2000" b="1"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pitchFamily="34" charset="0"/>
                <a:ea typeface="Lucida Sans Unicode" charset="0"/>
                <a:cs typeface="Arial" pitchFamily="34" charset="0"/>
              </a:rPr>
              <a:t>POSTOPEK JAVNEGA NAROČANJA</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Zavezanci po ZJN-3 (Uradni list RS, št. 91/15) so dolžni izbiro izvajalca izvesti v skladu s postopki omenjenega zakona. Celoten postopek izbire izvajalca mora biti priložen zahtevku za izplačilo.</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Agencija bo preverila pravilnost izvedbe celotnega postopka javnega naročila, in sicer:</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ali je upravičenec zavezanec po ZJN-3,</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ali je izbran ustrezen postopek javnega naročila,</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pregled razpisne dokumentacije,</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mejne vrednosti za objavo na portalih javnih naročil in/ali Uradnem listu EU,</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pregled izbranega postopka javnega naročila,</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prejem, odpiranje in ocenjevanje ponudb,</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oddaja javnega naročila in objava obvestila o oddaji javnega naročila,</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pravno varstvo postopkov,</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pogodba, sklenjena z izbranim izvajalcem,</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r>
              <a:rPr kumimoji="0" lang="sl-SI" sz="1600" b="0" i="0" u="none" strike="noStrike" kern="0" cap="none" spc="0" normalizeH="0" baseline="0" noProof="0" dirty="0" smtClean="0">
                <a:ln>
                  <a:noFill/>
                </a:ln>
                <a:solidFill>
                  <a:schemeClr val="tx1"/>
                </a:solidFill>
                <a:effectLst/>
                <a:uLnTx/>
                <a:uFillTx/>
                <a:latin typeface="+mn-lt"/>
                <a:ea typeface="Lucida Sans Unicode" charset="0"/>
                <a:cs typeface="+mn-cs"/>
              </a:rPr>
              <a:t>o	oddaja ponudbe s podizvajalcem.</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1600" b="1" i="0" u="none" strike="noStrike" kern="0" cap="none" spc="0" normalizeH="0" baseline="0" noProof="0" dirty="0" smtClean="0">
              <a:ln>
                <a:noFill/>
              </a:ln>
              <a:solidFill>
                <a:schemeClr val="tx1"/>
              </a:solidFill>
              <a:effectLst/>
              <a:uLnTx/>
              <a:uFillTx/>
              <a:latin typeface="+mn-lt"/>
              <a:ea typeface="Lucida Sans Unicode" charset="0"/>
              <a:cs typeface="+mn-cs"/>
            </a:endParaRP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1600" b="1" i="0" u="none" strike="noStrike" kern="0" cap="none" spc="0" normalizeH="0" baseline="0" noProof="0" dirty="0" smtClean="0">
              <a:ln>
                <a:noFill/>
              </a:ln>
              <a:solidFill>
                <a:schemeClr val="tx1"/>
              </a:solidFill>
              <a:effectLst/>
              <a:uLnTx/>
              <a:uFillTx/>
              <a:latin typeface="+mn-lt"/>
              <a:ea typeface="Lucida Sans Unicode" charset="0"/>
              <a:cs typeface="+mn-cs"/>
            </a:endParaRP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3200" b="1" i="0" u="none" strike="noStrike" kern="0" cap="none" spc="0" normalizeH="0" baseline="0" noProof="0" dirty="0">
              <a:ln>
                <a:noFill/>
              </a:ln>
              <a:solidFill>
                <a:srgbClr val="000000"/>
              </a:solidFill>
              <a:effectLst/>
              <a:uLnTx/>
              <a:uFillTx/>
              <a:latin typeface="+mn-lt"/>
              <a:ea typeface="Lucida Sans Unicode" charset="0"/>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6" name="Slika 5">
            <a:extLst>
              <a:ext uri="{FF2B5EF4-FFF2-40B4-BE49-F238E27FC236}">
                <a16:creationId xmlns:a16="http://schemas.microsoft.com/office/drawing/2014/main" id="{CEA0398F-46D4-4EA7-A548-9D2CB4CEB6DC}"/>
              </a:ext>
            </a:extLst>
          </p:cNvPr>
          <p:cNvPicPr>
            <a:picLocks noChangeAspect="1"/>
          </p:cNvPicPr>
          <p:nvPr/>
        </p:nvPicPr>
        <p:blipFill rotWithShape="1">
          <a:blip r:embed="rId4"/>
          <a:srcRect t="24741" r="68917" b="4444"/>
          <a:stretch/>
        </p:blipFill>
        <p:spPr>
          <a:xfrm>
            <a:off x="1763711" y="-1"/>
            <a:ext cx="7212245" cy="7894637"/>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pic>
        <p:nvPicPr>
          <p:cNvPr id="6" name="Označba mesta vsebine 3">
            <a:extLst>
              <a:ext uri="{FF2B5EF4-FFF2-40B4-BE49-F238E27FC236}">
                <a16:creationId xmlns:a16="http://schemas.microsoft.com/office/drawing/2014/main" id="{C5713447-9012-4E8C-A9F7-DFF2CD2EEF28}"/>
              </a:ext>
            </a:extLst>
          </p:cNvPr>
          <p:cNvPicPr>
            <a:picLocks noGrp="1" noChangeAspect="1"/>
          </p:cNvPicPr>
          <p:nvPr>
            <p:ph idx="1"/>
          </p:nvPr>
        </p:nvPicPr>
        <p:blipFill rotWithShape="1">
          <a:blip r:embed="rId4"/>
          <a:srcRect t="24653" r="68542" b="4112"/>
          <a:stretch/>
        </p:blipFill>
        <p:spPr>
          <a:xfrm>
            <a:off x="2068511" y="0"/>
            <a:ext cx="6197893" cy="7894637"/>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a:stretch>
            <a:fillRect/>
          </a:stretch>
        </p:blipFill>
        <p:spPr bwMode="auto">
          <a:xfrm>
            <a:off x="0" y="0"/>
            <a:ext cx="10080625" cy="7559675"/>
          </a:xfrm>
          <a:prstGeom prst="rect">
            <a:avLst/>
          </a:prstGeom>
          <a:noFill/>
          <a:ln w="9525">
            <a:noFill/>
            <a:round/>
            <a:headEnd/>
            <a:tailEnd/>
          </a:ln>
        </p:spPr>
      </p:pic>
      <p:sp>
        <p:nvSpPr>
          <p:cNvPr id="11" name="Pravokotnik 11"/>
          <p:cNvSpPr>
            <a:spLocks noChangeArrowheads="1"/>
          </p:cNvSpPr>
          <p:nvPr/>
        </p:nvSpPr>
        <p:spPr bwMode="auto">
          <a:xfrm>
            <a:off x="0" y="427037"/>
            <a:ext cx="10080625" cy="2438400"/>
          </a:xfrm>
          <a:prstGeom prst="rect">
            <a:avLst/>
          </a:prstGeom>
          <a:solidFill>
            <a:schemeClr val="bg1"/>
          </a:solidFill>
          <a:ln w="9525" algn="ctr">
            <a:solidFill>
              <a:schemeClr val="tx1"/>
            </a:solidFill>
            <a:round/>
            <a:headEnd/>
            <a:tailEnd/>
          </a:ln>
        </p:spPr>
        <p:txBody>
          <a:bodyPr/>
          <a:lstStyle/>
          <a:p>
            <a:pPr eaLnBrk="1" hangingPunct="1">
              <a:lnSpc>
                <a:spcPct val="93000"/>
              </a:lnSpc>
              <a:buClr>
                <a:srgbClr val="000000"/>
              </a:buClr>
              <a:buSzPct val="100000"/>
            </a:pPr>
            <a:r>
              <a:rPr lang="sl-SI" dirty="0"/>
              <a:t>http://www.tastycheesetour.eu/</a:t>
            </a:r>
          </a:p>
        </p:txBody>
      </p:sp>
      <p:sp>
        <p:nvSpPr>
          <p:cNvPr id="19459" name="Text Box 3"/>
          <p:cNvSpPr txBox="1">
            <a:spLocks noChangeArrowheads="1"/>
          </p:cNvSpPr>
          <p:nvPr/>
        </p:nvSpPr>
        <p:spPr bwMode="auto">
          <a:xfrm>
            <a:off x="1611313" y="2435225"/>
            <a:ext cx="7543800" cy="658813"/>
          </a:xfrm>
          <a:prstGeom prst="rect">
            <a:avLst/>
          </a:prstGeom>
          <a:noFill/>
          <a:ln w="9525">
            <a:noFill/>
            <a:round/>
            <a:headEnd/>
            <a:tailEnd/>
          </a:ln>
        </p:spPr>
        <p:txBody>
          <a:bodyPr wrap="none" anchor="ctr"/>
          <a:lstStyle/>
          <a:p>
            <a:pPr eaLnBrk="1" hangingPunct="1">
              <a:lnSpc>
                <a:spcPct val="93000"/>
              </a:lnSpc>
              <a:buClr>
                <a:srgbClr val="000000"/>
              </a:buClr>
              <a:buSzPct val="100000"/>
              <a:buFont typeface="Times New Roman" pitchFamily="18" charset="0"/>
              <a:buNone/>
            </a:pPr>
            <a:endParaRPr lang="en-US" altLang="sl-SI"/>
          </a:p>
        </p:txBody>
      </p:sp>
      <p:sp>
        <p:nvSpPr>
          <p:cNvPr id="19460" name="Text Box 4"/>
          <p:cNvSpPr txBox="1">
            <a:spLocks noChangeArrowheads="1"/>
          </p:cNvSpPr>
          <p:nvPr/>
        </p:nvSpPr>
        <p:spPr bwMode="auto">
          <a:xfrm>
            <a:off x="1916113" y="3273425"/>
            <a:ext cx="5791200" cy="658813"/>
          </a:xfrm>
          <a:prstGeom prst="rect">
            <a:avLst/>
          </a:prstGeom>
          <a:noFill/>
          <a:ln w="9525">
            <a:noFill/>
            <a:round/>
            <a:headEnd/>
            <a:tailEnd/>
          </a:ln>
        </p:spPr>
        <p:txBody>
          <a:bodyPr wrap="none" anchor="ctr"/>
          <a:lstStyle/>
          <a:p>
            <a:pPr eaLnBrk="1" hangingPunct="1">
              <a:lnSpc>
                <a:spcPct val="93000"/>
              </a:lnSpc>
              <a:buClr>
                <a:srgbClr val="000000"/>
              </a:buClr>
              <a:buSzPct val="100000"/>
              <a:buFont typeface="Times New Roman" pitchFamily="18" charset="0"/>
              <a:buNone/>
            </a:pPr>
            <a:endParaRPr lang="en-US" altLang="sl-SI"/>
          </a:p>
        </p:txBody>
      </p:sp>
      <p:sp>
        <p:nvSpPr>
          <p:cNvPr id="7" name="PoljeZBesedilom 6"/>
          <p:cNvSpPr txBox="1"/>
          <p:nvPr/>
        </p:nvSpPr>
        <p:spPr>
          <a:xfrm>
            <a:off x="0" y="3398838"/>
            <a:ext cx="10080625" cy="769937"/>
          </a:xfrm>
          <a:prstGeom prst="rect">
            <a:avLst/>
          </a:prstGeom>
          <a:noFill/>
        </p:spPr>
        <p:txBody>
          <a:bodyPr>
            <a:spAutoFit/>
          </a:bodyPr>
          <a:lstStyle/>
          <a:p>
            <a:pPr algn="ctr">
              <a:defRPr/>
            </a:pPr>
            <a:r>
              <a:rPr lang="sl-SI" sz="4400" b="1" dirty="0" smtClean="0">
                <a:solidFill>
                  <a:schemeClr val="bg2">
                    <a:lumMod val="50000"/>
                  </a:schemeClr>
                </a:solidFill>
                <a:effectLst>
                  <a:outerShdw blurRad="38100" dist="38100" dir="2700000" algn="tl">
                    <a:srgbClr val="000000">
                      <a:alpha val="43137"/>
                    </a:srgbClr>
                  </a:outerShdw>
                </a:effectLst>
              </a:rPr>
              <a:t>Hvala za pozornost</a:t>
            </a:r>
            <a:endParaRPr lang="en-US" sz="4400" b="1" dirty="0">
              <a:solidFill>
                <a:schemeClr val="bg2">
                  <a:lumMod val="50000"/>
                </a:schemeClr>
              </a:solidFill>
              <a:effectLst>
                <a:outerShdw blurRad="38100" dist="38100" dir="2700000" algn="tl">
                  <a:srgbClr val="000000">
                    <a:alpha val="43137"/>
                  </a:srgbClr>
                </a:outerShdw>
              </a:effectLst>
            </a:endParaRPr>
          </a:p>
        </p:txBody>
      </p:sp>
      <p:sp>
        <p:nvSpPr>
          <p:cNvPr id="19463" name="PoljeZBesedilom 7"/>
          <p:cNvSpPr txBox="1">
            <a:spLocks noChangeArrowheads="1"/>
          </p:cNvSpPr>
          <p:nvPr/>
        </p:nvSpPr>
        <p:spPr bwMode="auto">
          <a:xfrm>
            <a:off x="0" y="5075237"/>
            <a:ext cx="10080625" cy="369332"/>
          </a:xfrm>
          <a:prstGeom prst="rect">
            <a:avLst/>
          </a:prstGeom>
          <a:noFill/>
          <a:ln w="9525">
            <a:noFill/>
            <a:miter lim="800000"/>
            <a:headEnd/>
            <a:tailEnd/>
          </a:ln>
        </p:spPr>
        <p:txBody>
          <a:bodyPr>
            <a:spAutoFit/>
          </a:bodyPr>
          <a:lstStyle/>
          <a:p>
            <a:pPr algn="ctr"/>
            <a:r>
              <a:rPr lang="sl-SI" dirty="0" smtClean="0">
                <a:solidFill>
                  <a:schemeClr val="bg2">
                    <a:lumMod val="50000"/>
                  </a:schemeClr>
                </a:solidFill>
              </a:rPr>
              <a:t>Predstavitev: Greta Černilogar, vodja LAS Dolina Soče</a:t>
            </a:r>
          </a:p>
        </p:txBody>
      </p:sp>
      <p:sp>
        <p:nvSpPr>
          <p:cNvPr id="9" name="Pravokotnik 8"/>
          <p:cNvSpPr/>
          <p:nvPr/>
        </p:nvSpPr>
        <p:spPr>
          <a:xfrm>
            <a:off x="1" y="6523037"/>
            <a:ext cx="10080624" cy="523220"/>
          </a:xfrm>
          <a:prstGeom prst="rect">
            <a:avLst/>
          </a:prstGeom>
        </p:spPr>
        <p:txBody>
          <a:bodyPr wrap="square">
            <a:spAutoFit/>
          </a:bodyPr>
          <a:lstStyle/>
          <a:p>
            <a:pPr algn="ctr">
              <a:defRPr/>
            </a:pPr>
            <a:r>
              <a:rPr lang="sl-SI" sz="2800" b="1" dirty="0" err="1">
                <a:effectLst>
                  <a:outerShdw blurRad="38100" dist="38100" dir="2700000" algn="tl">
                    <a:srgbClr val="000000">
                      <a:alpha val="43137"/>
                    </a:srgbClr>
                  </a:outerShdw>
                </a:effectLst>
              </a:rPr>
              <a:t>www.lasdolinasoce.si</a:t>
            </a:r>
            <a:endParaRPr lang="sl-SI" sz="2800" b="1" dirty="0">
              <a:effectLst>
                <a:outerShdw blurRad="38100" dist="38100" dir="2700000" algn="tl">
                  <a:srgbClr val="000000">
                    <a:alpha val="43137"/>
                  </a:srgbClr>
                </a:outerShdw>
              </a:effectLst>
            </a:endParaRPr>
          </a:p>
        </p:txBody>
      </p:sp>
      <p:pic>
        <p:nvPicPr>
          <p:cNvPr id="10" name="Slika 9" descr="Logotip LAS_osnovni.jpg"/>
          <p:cNvPicPr>
            <a:picLocks noChangeAspect="1"/>
          </p:cNvPicPr>
          <p:nvPr/>
        </p:nvPicPr>
        <p:blipFill>
          <a:blip r:embed="rId4" cstate="print"/>
          <a:stretch>
            <a:fillRect/>
          </a:stretch>
        </p:blipFill>
        <p:spPr>
          <a:xfrm>
            <a:off x="3440112" y="655637"/>
            <a:ext cx="3611727" cy="2094863"/>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a:solidFill>
            <a:srgbClr val="89AB4B"/>
          </a:solidFill>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graphicFrame>
        <p:nvGraphicFramePr>
          <p:cNvPr id="8" name="Tabela 7">
            <a:extLst>
              <a:ext uri="{FF2B5EF4-FFF2-40B4-BE49-F238E27FC236}">
                <a16:creationId xmlns:a16="http://schemas.microsoft.com/office/drawing/2014/main" id="{F53B536E-FDD3-4A5C-A99D-24D0871D9BA1}"/>
              </a:ext>
            </a:extLst>
          </p:cNvPr>
          <p:cNvGraphicFramePr>
            <a:graphicFrameLocks noGrp="1"/>
          </p:cNvGraphicFramePr>
          <p:nvPr>
            <p:extLst>
              <p:ext uri="{D42A27DB-BD31-4B8C-83A1-F6EECF244321}">
                <p14:modId xmlns:p14="http://schemas.microsoft.com/office/powerpoint/2010/main" val="3784114677"/>
              </p:ext>
            </p:extLst>
          </p:nvPr>
        </p:nvGraphicFramePr>
        <p:xfrm>
          <a:off x="-2" y="2179637"/>
          <a:ext cx="10080626" cy="5754415"/>
        </p:xfrm>
        <a:graphic>
          <a:graphicData uri="http://schemas.openxmlformats.org/drawingml/2006/table">
            <a:tbl>
              <a:tblPr firstRow="1" firstCol="1" bandRow="1">
                <a:tableStyleId>{5C22544A-7EE6-4342-B048-85BDC9FD1C3A}</a:tableStyleId>
              </a:tblPr>
              <a:tblGrid>
                <a:gridCol w="5040313">
                  <a:extLst>
                    <a:ext uri="{9D8B030D-6E8A-4147-A177-3AD203B41FA5}">
                      <a16:colId xmlns:a16="http://schemas.microsoft.com/office/drawing/2014/main" val="136402109"/>
                    </a:ext>
                  </a:extLst>
                </a:gridCol>
                <a:gridCol w="5040313">
                  <a:extLst>
                    <a:ext uri="{9D8B030D-6E8A-4147-A177-3AD203B41FA5}">
                      <a16:colId xmlns:a16="http://schemas.microsoft.com/office/drawing/2014/main" val="3258710868"/>
                    </a:ext>
                  </a:extLst>
                </a:gridCol>
              </a:tblGrid>
              <a:tr h="609600">
                <a:tc>
                  <a:txBody>
                    <a:bodyPr/>
                    <a:lstStyle/>
                    <a:p>
                      <a:pPr algn="ctr">
                        <a:lnSpc>
                          <a:spcPct val="107000"/>
                        </a:lnSpc>
                        <a:spcAft>
                          <a:spcPts val="0"/>
                        </a:spcAft>
                      </a:pPr>
                      <a:endParaRPr lang="sl-SI" sz="800" dirty="0" smtClean="0">
                        <a:effectLst/>
                        <a:latin typeface="Arial Narrow" panose="020B0606020202030204" pitchFamily="34" charset="0"/>
                      </a:endParaRPr>
                    </a:p>
                    <a:p>
                      <a:pPr algn="ctr">
                        <a:lnSpc>
                          <a:spcPct val="107000"/>
                        </a:lnSpc>
                        <a:spcAft>
                          <a:spcPts val="0"/>
                        </a:spcAft>
                      </a:pPr>
                      <a:r>
                        <a:rPr lang="sl-SI" sz="1800" dirty="0" smtClean="0">
                          <a:effectLst/>
                          <a:latin typeface="Arial Narrow" panose="020B0606020202030204" pitchFamily="34" charset="0"/>
                        </a:rPr>
                        <a:t>SOFINANCIRANA </a:t>
                      </a:r>
                      <a:r>
                        <a:rPr lang="sl-SI" sz="1800" dirty="0">
                          <a:effectLst/>
                          <a:latin typeface="Arial Narrow" panose="020B0606020202030204" pitchFamily="34" charset="0"/>
                        </a:rPr>
                        <a:t>OPERACIJA</a:t>
                      </a:r>
                      <a:endParaRPr lang="sl-SI"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89AB4B"/>
                    </a:solidFill>
                  </a:tcPr>
                </a:tc>
                <a:tc>
                  <a:txBody>
                    <a:bodyPr/>
                    <a:lstStyle/>
                    <a:p>
                      <a:pPr algn="ctr">
                        <a:lnSpc>
                          <a:spcPct val="107000"/>
                        </a:lnSpc>
                        <a:spcAft>
                          <a:spcPts val="0"/>
                        </a:spcAft>
                      </a:pPr>
                      <a:endParaRPr lang="sl-SI" sz="800" dirty="0" smtClean="0">
                        <a:effectLst/>
                        <a:latin typeface="Arial Narrow" panose="020B0606020202030204" pitchFamily="34" charset="0"/>
                      </a:endParaRPr>
                    </a:p>
                    <a:p>
                      <a:pPr algn="ctr">
                        <a:lnSpc>
                          <a:spcPct val="107000"/>
                        </a:lnSpc>
                        <a:spcAft>
                          <a:spcPts val="0"/>
                        </a:spcAft>
                      </a:pPr>
                      <a:r>
                        <a:rPr lang="sl-SI" sz="1800" dirty="0" smtClean="0">
                          <a:effectLst/>
                          <a:latin typeface="Arial Narrow" panose="020B0606020202030204" pitchFamily="34" charset="0"/>
                        </a:rPr>
                        <a:t>NAČIN OZNAČEVANJA</a:t>
                      </a:r>
                      <a:endParaRPr lang="sl-SI"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89AB4B"/>
                    </a:solidFill>
                  </a:tcPr>
                </a:tc>
                <a:extLst>
                  <a:ext uri="{0D108BD9-81ED-4DB2-BD59-A6C34878D82A}">
                    <a16:rowId xmlns:a16="http://schemas.microsoft.com/office/drawing/2014/main" val="3891551895"/>
                  </a:ext>
                </a:extLst>
              </a:tr>
              <a:tr h="1820840">
                <a:tc>
                  <a:txBody>
                    <a:bodyPr/>
                    <a:lstStyle/>
                    <a:p>
                      <a:pPr>
                        <a:lnSpc>
                          <a:spcPct val="107000"/>
                        </a:lnSpc>
                        <a:spcAft>
                          <a:spcPts val="0"/>
                        </a:spcAft>
                      </a:pPr>
                      <a:r>
                        <a:rPr lang="sl-SI" sz="1600" dirty="0">
                          <a:effectLst/>
                          <a:latin typeface="Arial Narrow" panose="020B0606020202030204" pitchFamily="34" charset="0"/>
                        </a:rPr>
                        <a:t>Operacija, ki zajema financiranje dogodka</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6666"/>
                    </a:solidFill>
                  </a:tcPr>
                </a:tc>
                <a:tc>
                  <a:txBody>
                    <a:bodyPr/>
                    <a:lstStyle/>
                    <a:p>
                      <a:pPr>
                        <a:lnSpc>
                          <a:spcPct val="107000"/>
                        </a:lnSpc>
                        <a:spcAft>
                          <a:spcPts val="0"/>
                        </a:spcAft>
                      </a:pPr>
                      <a:r>
                        <a:rPr lang="sl-SI" sz="1600" dirty="0">
                          <a:effectLst/>
                          <a:latin typeface="Arial Narrow" panose="020B0606020202030204" pitchFamily="34" charset="0"/>
                        </a:rPr>
                        <a:t>- objava na spletni strani upravičenca, če obstaja,</a:t>
                      </a:r>
                    </a:p>
                    <a:p>
                      <a:pPr>
                        <a:lnSpc>
                          <a:spcPct val="107000"/>
                        </a:lnSpc>
                        <a:spcAft>
                          <a:spcPts val="0"/>
                        </a:spcAft>
                      </a:pPr>
                      <a:r>
                        <a:rPr lang="sl-SI" sz="1600" dirty="0">
                          <a:effectLst/>
                          <a:latin typeface="Arial Narrow" panose="020B0606020202030204" pitchFamily="34" charset="0"/>
                        </a:rPr>
                        <a:t>- objava na spletni strani ribiškega sklada, </a:t>
                      </a:r>
                    </a:p>
                    <a:p>
                      <a:pPr marL="285750" indent="-285750">
                        <a:lnSpc>
                          <a:spcPct val="107000"/>
                        </a:lnSpc>
                        <a:spcAft>
                          <a:spcPts val="0"/>
                        </a:spcAft>
                        <a:buFontTx/>
                        <a:buChar char="-"/>
                      </a:pPr>
                      <a:r>
                        <a:rPr lang="sl-SI" sz="1600" dirty="0">
                          <a:effectLst/>
                          <a:latin typeface="Arial Narrow" panose="020B0606020202030204" pitchFamily="34" charset="0"/>
                        </a:rPr>
                        <a:t>plakat na vidnem mestu izvajanja aktivnosti ali prostorih upravičenca (najmanj velikosti A3) z informacijami o operaciji, vključno s finančno podporo </a:t>
                      </a:r>
                      <a:r>
                        <a:rPr lang="sl-SI" sz="1600" dirty="0" smtClean="0">
                          <a:effectLst/>
                          <a:latin typeface="Arial Narrow" panose="020B0606020202030204" pitchFamily="34" charset="0"/>
                        </a:rPr>
                        <a:t>Unije</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Tx/>
                        <a:buNone/>
                      </a:pPr>
                      <a:endParaRPr lang="sl-SI" sz="8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07000"/>
                        </a:lnSpc>
                        <a:spcAft>
                          <a:spcPts val="0"/>
                        </a:spcAft>
                        <a:buFontTx/>
                        <a:buNone/>
                      </a:pPr>
                      <a:r>
                        <a:rPr lang="sl-SI" sz="1600" dirty="0" smtClean="0">
                          <a:effectLst/>
                          <a:latin typeface="Arial Narrow" panose="020B0606020202030204" pitchFamily="34" charset="0"/>
                          <a:ea typeface="Calibri" panose="020F0502020204030204" pitchFamily="34" charset="0"/>
                          <a:cs typeface="Times New Roman" panose="02020603050405020304" pitchFamily="18" charset="0"/>
                        </a:rPr>
                        <a:t>PLAKATE </a:t>
                      </a:r>
                      <a:r>
                        <a:rPr lang="sl-SI" sz="1600" dirty="0">
                          <a:effectLst/>
                          <a:latin typeface="Arial Narrow" panose="020B0606020202030204" pitchFamily="34" charset="0"/>
                          <a:ea typeface="Calibri" panose="020F0502020204030204" pitchFamily="34" charset="0"/>
                          <a:cs typeface="Times New Roman" panose="02020603050405020304" pitchFamily="18" charset="0"/>
                        </a:rPr>
                        <a:t>A3 NAROČI LAS!</a:t>
                      </a:r>
                    </a:p>
                  </a:txBody>
                  <a:tcPr marL="68580" marR="68580" marT="0" marB="0"/>
                </a:tc>
                <a:extLst>
                  <a:ext uri="{0D108BD9-81ED-4DB2-BD59-A6C34878D82A}">
                    <a16:rowId xmlns:a16="http://schemas.microsoft.com/office/drawing/2014/main" val="3722770923"/>
                  </a:ext>
                </a:extLst>
              </a:tr>
              <a:tr h="856641">
                <a:tc>
                  <a:txBody>
                    <a:bodyPr/>
                    <a:lstStyle/>
                    <a:p>
                      <a:pPr>
                        <a:lnSpc>
                          <a:spcPct val="107000"/>
                        </a:lnSpc>
                        <a:spcAft>
                          <a:spcPts val="0"/>
                        </a:spcAft>
                      </a:pPr>
                      <a:r>
                        <a:rPr lang="sl-SI" sz="1600" dirty="0">
                          <a:effectLst/>
                          <a:latin typeface="Arial Narrow" panose="020B0606020202030204" pitchFamily="34" charset="0"/>
                        </a:rPr>
                        <a:t>Operacija, ki zajema financiranje nakup fizičnih (premičnih) predmetov</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6666"/>
                    </a:solidFill>
                  </a:tcPr>
                </a:tc>
                <a:tc>
                  <a:txBody>
                    <a:bodyPr/>
                    <a:lstStyle/>
                    <a:p>
                      <a:pPr>
                        <a:lnSpc>
                          <a:spcPct val="107000"/>
                        </a:lnSpc>
                        <a:spcAft>
                          <a:spcPts val="0"/>
                        </a:spcAft>
                      </a:pPr>
                      <a:r>
                        <a:rPr lang="sl-SI" sz="1600" dirty="0">
                          <a:effectLst/>
                          <a:latin typeface="Arial Narrow" panose="020B0606020202030204" pitchFamily="34" charset="0"/>
                        </a:rPr>
                        <a:t>- objava na spletni strani upravičenca, če obstaja, </a:t>
                      </a:r>
                    </a:p>
                    <a:p>
                      <a:pPr>
                        <a:lnSpc>
                          <a:spcPct val="107000"/>
                        </a:lnSpc>
                        <a:spcAft>
                          <a:spcPts val="0"/>
                        </a:spcAft>
                      </a:pPr>
                      <a:r>
                        <a:rPr lang="sl-SI" sz="1600" dirty="0">
                          <a:effectLst/>
                          <a:latin typeface="Arial Narrow" panose="020B0606020202030204" pitchFamily="34" charset="0"/>
                        </a:rPr>
                        <a:t>- nalepka</a:t>
                      </a:r>
                    </a:p>
                    <a:p>
                      <a:pPr>
                        <a:lnSpc>
                          <a:spcPct val="107000"/>
                        </a:lnSpc>
                        <a:spcAft>
                          <a:spcPts val="0"/>
                        </a:spcAft>
                      </a:pPr>
                      <a:endParaRPr lang="sl-SI" sz="800" dirty="0" smtClean="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l-SI" sz="1600" dirty="0" smtClean="0">
                          <a:effectLst/>
                          <a:latin typeface="Arial Narrow" panose="020B0606020202030204" pitchFamily="34" charset="0"/>
                          <a:ea typeface="Calibri" panose="020F0502020204030204" pitchFamily="34" charset="0"/>
                          <a:cs typeface="Times New Roman" panose="02020603050405020304" pitchFamily="18" charset="0"/>
                        </a:rPr>
                        <a:t>NALEPKE </a:t>
                      </a:r>
                      <a:r>
                        <a:rPr lang="sl-SI" sz="1600" dirty="0">
                          <a:effectLst/>
                          <a:latin typeface="Arial Narrow" panose="020B0606020202030204" pitchFamily="34" charset="0"/>
                          <a:ea typeface="Calibri" panose="020F0502020204030204" pitchFamily="34" charset="0"/>
                          <a:cs typeface="Times New Roman" panose="02020603050405020304" pitchFamily="18" charset="0"/>
                        </a:rPr>
                        <a:t>NAROČI LAS!</a:t>
                      </a:r>
                    </a:p>
                  </a:txBody>
                  <a:tcPr marL="68580" marR="68580" marT="0" marB="0"/>
                </a:tc>
                <a:extLst>
                  <a:ext uri="{0D108BD9-81ED-4DB2-BD59-A6C34878D82A}">
                    <a16:rowId xmlns:a16="http://schemas.microsoft.com/office/drawing/2014/main" val="3458887707"/>
                  </a:ext>
                </a:extLst>
              </a:tr>
              <a:tr h="988002">
                <a:tc>
                  <a:txBody>
                    <a:bodyPr/>
                    <a:lstStyle/>
                    <a:p>
                      <a:pPr>
                        <a:lnSpc>
                          <a:spcPct val="107000"/>
                        </a:lnSpc>
                        <a:spcAft>
                          <a:spcPts val="0"/>
                        </a:spcAft>
                      </a:pPr>
                      <a:r>
                        <a:rPr lang="sl-SI" sz="1600" dirty="0">
                          <a:effectLst/>
                          <a:latin typeface="Arial Narrow" panose="020B0606020202030204" pitchFamily="34" charset="0"/>
                        </a:rPr>
                        <a:t>Operacija, ki zajema financiranje infrastrukture ali gradbenih dejavnosti</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6666"/>
                    </a:solidFill>
                  </a:tcPr>
                </a:tc>
                <a:tc>
                  <a:txBody>
                    <a:bodyPr/>
                    <a:lstStyle/>
                    <a:p>
                      <a:pPr>
                        <a:lnSpc>
                          <a:spcPct val="107000"/>
                        </a:lnSpc>
                        <a:spcAft>
                          <a:spcPts val="0"/>
                        </a:spcAft>
                      </a:pPr>
                      <a:r>
                        <a:rPr lang="sl-SI" sz="1600" dirty="0">
                          <a:effectLst/>
                          <a:latin typeface="Arial Narrow" panose="020B0606020202030204" pitchFamily="34" charset="0"/>
                        </a:rPr>
                        <a:t>- objava na spletni strani, če obstaja, </a:t>
                      </a:r>
                    </a:p>
                    <a:p>
                      <a:pPr>
                        <a:lnSpc>
                          <a:spcPct val="107000"/>
                        </a:lnSpc>
                        <a:spcAft>
                          <a:spcPts val="0"/>
                        </a:spcAft>
                      </a:pPr>
                      <a:r>
                        <a:rPr lang="sl-SI" sz="1600" dirty="0">
                          <a:effectLst/>
                          <a:latin typeface="Arial Narrow" panose="020B0606020202030204" pitchFamily="34" charset="0"/>
                        </a:rPr>
                        <a:t>- začasni pano, ki se ga najpozneje 3 mesece po zaključku del zamenja s stalno tablo</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2814842"/>
                  </a:ext>
                </a:extLst>
              </a:tr>
              <a:tr h="856641">
                <a:tc>
                  <a:txBody>
                    <a:bodyPr/>
                    <a:lstStyle/>
                    <a:p>
                      <a:pPr>
                        <a:lnSpc>
                          <a:spcPct val="107000"/>
                        </a:lnSpc>
                        <a:spcAft>
                          <a:spcPts val="0"/>
                        </a:spcAft>
                      </a:pPr>
                      <a:r>
                        <a:rPr lang="sl-SI" sz="1600" dirty="0">
                          <a:effectLst/>
                          <a:latin typeface="Arial Narrow" panose="020B0606020202030204" pitchFamily="34" charset="0"/>
                        </a:rPr>
                        <a:t>Operacije, ki zajemajo aktivnosti, kot so </a:t>
                      </a:r>
                      <a:r>
                        <a:rPr lang="sl-SI" sz="1600" dirty="0" err="1">
                          <a:effectLst/>
                          <a:latin typeface="Arial Narrow" panose="020B0606020202030204" pitchFamily="34" charset="0"/>
                        </a:rPr>
                        <a:t>monitoringi</a:t>
                      </a:r>
                      <a:r>
                        <a:rPr lang="sl-SI" sz="1600" dirty="0">
                          <a:effectLst/>
                          <a:latin typeface="Arial Narrow" panose="020B0606020202030204" pitchFamily="34" charset="0"/>
                        </a:rPr>
                        <a:t>, izdelave </a:t>
                      </a:r>
                      <a:r>
                        <a:rPr lang="sl-SI" sz="1600" dirty="0" err="1">
                          <a:effectLst/>
                          <a:latin typeface="Arial Narrow" panose="020B0606020202030204" pitchFamily="34" charset="0"/>
                        </a:rPr>
                        <a:t>software</a:t>
                      </a:r>
                      <a:r>
                        <a:rPr lang="sl-SI" sz="1600" dirty="0">
                          <a:effectLst/>
                          <a:latin typeface="Arial Narrow" panose="020B0606020202030204" pitchFamily="34" charset="0"/>
                        </a:rPr>
                        <a:t>-</a:t>
                      </a:r>
                      <a:r>
                        <a:rPr lang="sl-SI" sz="1600" dirty="0" err="1">
                          <a:effectLst/>
                          <a:latin typeface="Arial Narrow" panose="020B0606020202030204" pitchFamily="34" charset="0"/>
                        </a:rPr>
                        <a:t>ov</a:t>
                      </a:r>
                      <a:r>
                        <a:rPr lang="sl-SI" sz="1600" dirty="0">
                          <a:effectLst/>
                          <a:latin typeface="Arial Narrow" panose="020B0606020202030204" pitchFamily="34" charset="0"/>
                        </a:rPr>
                        <a:t> itd.</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6666"/>
                    </a:solidFill>
                  </a:tcPr>
                </a:tc>
                <a:tc>
                  <a:txBody>
                    <a:bodyPr/>
                    <a:lstStyle/>
                    <a:p>
                      <a:pPr>
                        <a:lnSpc>
                          <a:spcPct val="107000"/>
                        </a:lnSpc>
                        <a:spcAft>
                          <a:spcPts val="0"/>
                        </a:spcAft>
                      </a:pPr>
                      <a:r>
                        <a:rPr lang="sl-SI" sz="1600">
                          <a:effectLst/>
                          <a:latin typeface="Arial Narrow" panose="020B0606020202030204" pitchFamily="34" charset="0"/>
                        </a:rPr>
                        <a:t>- objava na spletni strani upravičenca in izvajalca pogodbe (informacija o izvajanju operacije in rezultatih)</a:t>
                      </a:r>
                      <a:endParaRPr lang="sl-SI"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7816836"/>
                  </a:ext>
                </a:extLst>
              </a:tr>
              <a:tr h="566138">
                <a:tc>
                  <a:txBody>
                    <a:bodyPr/>
                    <a:lstStyle/>
                    <a:p>
                      <a:pPr>
                        <a:lnSpc>
                          <a:spcPct val="107000"/>
                        </a:lnSpc>
                        <a:spcAft>
                          <a:spcPts val="0"/>
                        </a:spcAft>
                      </a:pPr>
                      <a:r>
                        <a:rPr lang="sl-SI" sz="1600" dirty="0">
                          <a:effectLst/>
                          <a:latin typeface="Arial Narrow" panose="020B0606020202030204" pitchFamily="34" charset="0"/>
                        </a:rPr>
                        <a:t>Komuniciranje z javnostmi</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rgbClr val="006666"/>
                    </a:solidFill>
                  </a:tcPr>
                </a:tc>
                <a:tc>
                  <a:txBody>
                    <a:bodyPr/>
                    <a:lstStyle/>
                    <a:p>
                      <a:pPr>
                        <a:lnSpc>
                          <a:spcPct val="107000"/>
                        </a:lnSpc>
                        <a:spcAft>
                          <a:spcPts val="0"/>
                        </a:spcAft>
                      </a:pPr>
                      <a:r>
                        <a:rPr lang="sl-SI" sz="1600" dirty="0">
                          <a:effectLst/>
                          <a:latin typeface="Arial Narrow" panose="020B0606020202030204" pitchFamily="34" charset="0"/>
                        </a:rPr>
                        <a:t>- označitev informativnih in komunikacijskih gradiv in aktivnosti</a:t>
                      </a:r>
                      <a:endParaRPr lang="sl-SI"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5071969"/>
                  </a:ext>
                </a:extLst>
              </a:tr>
            </a:tbl>
          </a:graphicData>
        </a:graphic>
      </p:graphicFrame>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6" name="Podnaslov 2"/>
          <p:cNvSpPr txBox="1">
            <a:spLocks/>
          </p:cNvSpPr>
          <p:nvPr/>
        </p:nvSpPr>
        <p:spPr bwMode="auto">
          <a:xfrm>
            <a:off x="315913" y="3170237"/>
            <a:ext cx="9525000" cy="4389438"/>
          </a:xfrm>
          <a:prstGeom prst="rect">
            <a:avLst/>
          </a:prstGeom>
          <a:noFill/>
          <a:ln w="9525">
            <a:noFill/>
            <a:round/>
            <a:headEnd/>
            <a:tailEnd/>
          </a:ln>
        </p:spPr>
        <p:txBody>
          <a:bodyPr vert="horz" wrap="square" lIns="0" tIns="28080" rIns="0" bIns="0" numCol="1" anchor="t" anchorCtr="0" compatLnSpc="1">
            <a:prstTxWarp prst="textNoShape">
              <a:avLst/>
            </a:prstTxWarp>
            <a:normAutofit/>
          </a:bodyPr>
          <a:lstStyle/>
          <a:p>
            <a:pPr marL="342900" marR="0" lvl="0" indent="-342900" algn="l" defTabSz="457200" rtl="0" eaLnBrk="0" fontAlgn="base" latinLnBrk="0" hangingPunct="0">
              <a:lnSpc>
                <a:spcPct val="93000"/>
              </a:lnSpc>
              <a:spcBef>
                <a:spcPct val="0"/>
              </a:spcBef>
              <a:spcAft>
                <a:spcPts val="1425"/>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AngsanaUPC" pitchFamily="18" charset="-34"/>
              </a:rPr>
              <a:t>Način označitve se razlikuje glede ne vrsto aktivnosti in glede na</a:t>
            </a:r>
          </a:p>
          <a:p>
            <a:pPr marL="342900" marR="0" lvl="0" indent="-342900" algn="l" defTabSz="457200" rtl="0" eaLnBrk="0" fontAlgn="base" latinLnBrk="0" hangingPunct="0">
              <a:lnSpc>
                <a:spcPct val="93000"/>
              </a:lnSpc>
              <a:spcBef>
                <a:spcPct val="0"/>
              </a:spcBef>
              <a:spcAft>
                <a:spcPts val="1425"/>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AngsanaUPC" pitchFamily="18" charset="-34"/>
              </a:rPr>
              <a:t>višino skupne javne podpore. Upravičenec je dolžan javnost obvestiti</a:t>
            </a:r>
          </a:p>
          <a:p>
            <a:pPr marL="342900" marR="0" lvl="0" indent="-342900" algn="l" defTabSz="457200" rtl="0" eaLnBrk="0" fontAlgn="base" latinLnBrk="0" hangingPunct="0">
              <a:lnSpc>
                <a:spcPct val="93000"/>
              </a:lnSpc>
              <a:spcBef>
                <a:spcPct val="0"/>
              </a:spcBef>
              <a:spcAft>
                <a:spcPts val="1425"/>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mn-lt"/>
                <a:ea typeface="Lucida Sans Unicode" charset="0"/>
                <a:cs typeface="AngsanaUPC" pitchFamily="18" charset="-34"/>
              </a:rPr>
              <a:t>o aktivnostih, ki so sofinancirana iz ESPR, na enega izmed sledečih načinov: </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Arial" pitchFamily="34" charset="0"/>
              <a:buChar char="•"/>
              <a:tabLst/>
              <a:defRPr/>
            </a:pPr>
            <a:r>
              <a:rPr kumimoji="0" lang="sl-SI" sz="2400" b="0"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mn-lt"/>
                <a:ea typeface="Lucida Sans Unicode" charset="0"/>
                <a:cs typeface="AngsanaUPC" pitchFamily="18" charset="-34"/>
              </a:rPr>
              <a:t>začasni pano / stalna tabla, </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Arial" pitchFamily="34" charset="0"/>
              <a:buChar char="•"/>
              <a:tabLst/>
              <a:defRPr/>
            </a:pPr>
            <a:r>
              <a:rPr kumimoji="0" lang="sl-SI" sz="2400" b="0"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mn-lt"/>
                <a:ea typeface="Lucida Sans Unicode" charset="0"/>
                <a:cs typeface="AngsanaUPC" pitchFamily="18" charset="-34"/>
              </a:rPr>
              <a:t>plakat, </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Arial" pitchFamily="34" charset="0"/>
              <a:buChar char="•"/>
              <a:tabLst/>
              <a:defRPr/>
            </a:pPr>
            <a:r>
              <a:rPr kumimoji="0" lang="sl-SI" sz="2400" b="0"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mn-lt"/>
                <a:ea typeface="Lucida Sans Unicode" charset="0"/>
                <a:cs typeface="AngsanaUPC" pitchFamily="18" charset="-34"/>
              </a:rPr>
              <a:t>nalepka / kovinska ploščica, </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Arial" pitchFamily="34" charset="0"/>
              <a:buChar char="•"/>
              <a:tabLst/>
              <a:defRPr/>
            </a:pPr>
            <a:r>
              <a:rPr kumimoji="0" lang="sl-SI" sz="2400" b="0"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mn-lt"/>
                <a:ea typeface="Lucida Sans Unicode" charset="0"/>
                <a:cs typeface="AngsanaUPC" pitchFamily="18" charset="-34"/>
              </a:rPr>
              <a:t>poslovna spletna stran upravičenca. </a:t>
            </a:r>
            <a:endParaRPr kumimoji="0" lang="sl-SI" sz="2400" b="1"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mn-lt"/>
              <a:ea typeface="Lucida Sans Unicode" charset="0"/>
              <a:cs typeface="AngsanaUPC" pitchFamily="18" charset="-34"/>
            </a:endParaRP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6400" b="0" i="0" u="none" strike="noStrike" kern="0" cap="none" spc="0" normalizeH="0" baseline="0" noProof="0" dirty="0">
              <a:ln>
                <a:noFill/>
              </a:ln>
              <a:solidFill>
                <a:schemeClr val="tx1"/>
              </a:solidFill>
              <a:effectLst/>
              <a:uLnTx/>
              <a:uFillTx/>
              <a:latin typeface="+mn-lt"/>
              <a:ea typeface="Lucida Sans Unicode" charset="0"/>
              <a:cs typeface="+mn-cs"/>
            </a:endParaRPr>
          </a:p>
        </p:txBody>
      </p:sp>
      <p:sp>
        <p:nvSpPr>
          <p:cNvPr id="8" name="Naslov 1"/>
          <p:cNvSpPr txBox="1">
            <a:spLocks/>
          </p:cNvSpPr>
          <p:nvPr/>
        </p:nvSpPr>
        <p:spPr bwMode="auto">
          <a:xfrm>
            <a:off x="0" y="2332037"/>
            <a:ext cx="10080625" cy="60959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r>
              <a:rPr kumimoji="0" lang="sl-SI" sz="2000" b="1" i="0" u="none" strike="noStrike" kern="0" cap="none" spc="0" normalizeH="0" baseline="0" noProof="0" dirty="0" smtClean="0">
                <a:ln>
                  <a:noFill/>
                </a:ln>
                <a:solidFill>
                  <a:srgbClr val="89AB4B"/>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1.1 OBVEŠČANJE JAVNOSTI IN OZNAČEVANJE:</a:t>
            </a:r>
            <a:r>
              <a:rPr kumimoji="0" lang="sl-SI" sz="2000" b="1" i="0" u="none" strike="noStrike" kern="0" cap="none" spc="0" normalizeH="0" noProof="0" dirty="0" smtClean="0">
                <a:ln>
                  <a:noFill/>
                </a:ln>
                <a:solidFill>
                  <a:srgbClr val="89AB4B"/>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 </a:t>
            </a:r>
            <a:r>
              <a:rPr kumimoji="0" lang="sl-SI" sz="2000" b="1" i="0" u="none" strike="noStrike" kern="0" cap="none" spc="0" normalizeH="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O</a:t>
            </a:r>
            <a:r>
              <a:rPr kumimoji="0" lang="sl-SI" sz="2000" b="1"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DGOVORNOSTI UPRAVIČENCEV</a:t>
            </a:r>
            <a:endParaRPr kumimoji="0" lang="sl-SI" sz="2000" b="1" i="0" u="none" strike="noStrike" kern="0" cap="none" spc="0" normalizeH="0" baseline="0" noProof="0" dirty="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pic>
        <p:nvPicPr>
          <p:cNvPr id="10" name="Slika 9">
            <a:extLst>
              <a:ext uri="{FF2B5EF4-FFF2-40B4-BE49-F238E27FC236}">
                <a16:creationId xmlns:a16="http://schemas.microsoft.com/office/drawing/2014/main" id="{A5CFCC48-B4FB-4271-B514-D3E80D534862}"/>
              </a:ext>
            </a:extLst>
          </p:cNvPr>
          <p:cNvPicPr>
            <a:picLocks noChangeAspect="1"/>
          </p:cNvPicPr>
          <p:nvPr/>
        </p:nvPicPr>
        <p:blipFill>
          <a:blip r:embed="rId5"/>
          <a:stretch>
            <a:fillRect/>
          </a:stretch>
        </p:blipFill>
        <p:spPr>
          <a:xfrm>
            <a:off x="6107112" y="4922837"/>
            <a:ext cx="3429000" cy="242727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Naslov 1"/>
          <p:cNvSpPr txBox="1">
            <a:spLocks/>
          </p:cNvSpPr>
          <p:nvPr/>
        </p:nvSpPr>
        <p:spPr bwMode="auto">
          <a:xfrm>
            <a:off x="0" y="2179638"/>
            <a:ext cx="10080625" cy="60959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r>
              <a:rPr kumimoji="0" lang="sl-SI" sz="2000" b="1" i="0" u="none" strike="noStrike" kern="0" cap="none" spc="0" normalizeH="0" baseline="0" noProof="0" dirty="0" smtClean="0">
                <a:ln>
                  <a:noFill/>
                </a:ln>
                <a:solidFill>
                  <a:srgbClr val="89AB4B"/>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1.2 OBVEŠČANJE JAVNOSTI IN OZNAČEVANJE: </a:t>
            </a:r>
            <a:r>
              <a:rPr kumimoji="0" lang="sl-SI" sz="2000" b="1"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ZAČASNI PANO</a:t>
            </a:r>
            <a:r>
              <a:rPr kumimoji="0" lang="sl-SI" sz="2000" b="1" i="0" u="none" strike="noStrike" kern="0" cap="none" spc="0" normalizeH="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 / STALNA TABLA</a:t>
            </a:r>
            <a:endParaRPr kumimoji="0" lang="sl-SI" sz="2000" b="1" i="0" u="none" strike="noStrike" kern="0" cap="none" spc="0" normalizeH="0" baseline="0" noProof="0" dirty="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2" name="Podnaslov 2"/>
          <p:cNvSpPr txBox="1">
            <a:spLocks/>
          </p:cNvSpPr>
          <p:nvPr/>
        </p:nvSpPr>
        <p:spPr bwMode="auto">
          <a:xfrm>
            <a:off x="315912" y="3017837"/>
            <a:ext cx="9511597" cy="4876800"/>
          </a:xfrm>
          <a:prstGeom prst="rect">
            <a:avLst/>
          </a:prstGeom>
          <a:noFill/>
          <a:ln w="9525">
            <a:noFill/>
            <a:round/>
            <a:headEnd/>
            <a:tailEnd/>
          </a:ln>
        </p:spPr>
        <p:txBody>
          <a:bodyPr vert="horz" wrap="square" lIns="0" tIns="28080" rIns="0" bIns="0" numCol="1" anchor="t" anchorCtr="0" compatLnSpc="1">
            <a:prstTxWarp prst="textNoShape">
              <a:avLst/>
            </a:prstTxWarp>
            <a:normAutofit fontScale="85000" lnSpcReduction="20000"/>
          </a:bodyPr>
          <a:lstStyle/>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i="0" u="none" strike="noStrike" kern="0" cap="none" spc="0" normalizeH="0" baseline="0" noProof="0" dirty="0" smtClean="0">
                <a:ln>
                  <a:noFill/>
                </a:ln>
                <a:solidFill>
                  <a:schemeClr val="tx1">
                    <a:lumMod val="85000"/>
                    <a:lumOff val="15000"/>
                  </a:schemeClr>
                </a:solidFill>
                <a:uLnTx/>
                <a:uFillTx/>
                <a:latin typeface="Arial Narrow" panose="020B0606020202030204" pitchFamily="34" charset="0"/>
                <a:ea typeface="Lucida Sans Unicode" charset="0"/>
                <a:cs typeface="+mn-cs"/>
              </a:rPr>
              <a:t>V primeru, da gre za operacijo, ki </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zajema sofinanciranje infrastrukture ali gradbenih del</a:t>
            </a:r>
            <a:r>
              <a:rPr kumimoji="0" lang="sl-SI" sz="2000" b="1" i="0" u="none" strike="noStrike" kern="0" cap="none" spc="0" normalizeH="0" baseline="0" noProof="0" dirty="0" smtClean="0">
                <a:ln>
                  <a:noFill/>
                </a:ln>
                <a:solidFill>
                  <a:srgbClr val="006666"/>
                </a:solidFill>
                <a:uLnTx/>
                <a:uFillTx/>
                <a:latin typeface="Arial Narrow" panose="020B0606020202030204" pitchFamily="34" charset="0"/>
                <a:ea typeface="Lucida Sans Unicode" charset="0"/>
                <a:cs typeface="+mn-cs"/>
              </a:rPr>
              <a:t>,</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i="0" u="none" strike="noStrike" kern="0" cap="none" spc="0" normalizeH="0" baseline="0" noProof="0" dirty="0" smtClean="0">
                <a:ln>
                  <a:noFill/>
                </a:ln>
                <a:solidFill>
                  <a:schemeClr val="tx1">
                    <a:lumMod val="85000"/>
                    <a:lumOff val="15000"/>
                  </a:schemeClr>
                </a:solidFill>
                <a:uLnTx/>
                <a:uFillTx/>
                <a:latin typeface="Arial Narrow" panose="020B0606020202030204" pitchFamily="34" charset="0"/>
                <a:ea typeface="Lucida Sans Unicode" charset="0"/>
                <a:cs typeface="+mn-cs"/>
              </a:rPr>
              <a:t>upravičenec na lokaciji operacije </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med izvajanjem postavi najprej začasni pano</a:t>
            </a:r>
            <a:r>
              <a:rPr kumimoji="0" lang="sl-SI" sz="2400" b="0"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uLnTx/>
                <a:uFillTx/>
                <a:latin typeface="Arial Narrow" panose="020B0606020202030204" pitchFamily="34" charset="0"/>
                <a:ea typeface="Lucida Sans Unicode" charset="0"/>
                <a:cs typeface="+mn-cs"/>
              </a:rPr>
              <a:t>(gradbiščno tablo)</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nato pa v roku treh mesecev po zaključku operacije stalno tablo. </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endParaRPr kumimoji="0" lang="sl-SI" sz="2000" b="1"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endParaRP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b="1" i="0" u="none" strike="noStrike" kern="0" cap="none" spc="0" normalizeH="0" baseline="0" noProof="0" dirty="0" smtClean="0">
                <a:ln>
                  <a:noFill/>
                </a:ln>
                <a:solidFill>
                  <a:srgbClr val="006666"/>
                </a:solidFill>
                <a:uLnTx/>
                <a:uFillTx/>
                <a:latin typeface="Arial Narrow" panose="020B0606020202030204" pitchFamily="34" charset="0"/>
                <a:ea typeface="Lucida Sans Unicode" charset="0"/>
                <a:cs typeface="+mn-cs"/>
              </a:rPr>
              <a:t>Namestitev:</a:t>
            </a:r>
            <a:r>
              <a:rPr kumimoji="0" lang="sl-SI" sz="2400" b="1" i="0" u="none" strike="noStrike" kern="0" cap="none" spc="0" normalizeH="0" noProof="0" dirty="0" smtClean="0">
                <a:ln>
                  <a:noFill/>
                </a:ln>
                <a:solidFill>
                  <a:srgbClr val="006666"/>
                </a:solidFill>
                <a:uLnTx/>
                <a:uFillTx/>
                <a:latin typeface="Arial Narrow" panose="020B0606020202030204" pitchFamily="34" charset="0"/>
                <a:ea typeface="Lucida Sans Unicode" charset="0"/>
                <a:cs typeface="+mn-cs"/>
              </a:rPr>
              <a:t> </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lang="sl-SI" sz="2400" b="1" u="sng"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cs typeface="+mn-cs"/>
              </a:rPr>
              <a:t>P</a:t>
            </a:r>
            <a:r>
              <a:rPr kumimoji="0" lang="sl-SI" sz="2400" b="1" i="0" u="sng" strike="noStrike" kern="0" cap="none" spc="0" normalizeH="0" baseline="0" noProof="0" dirty="0" err="1"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ano</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 je treba postaviti med izvajanjem aktivnosti, pred začetkom del pri vseh</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gradnjah, in</a:t>
            </a:r>
            <a:r>
              <a:rPr kumimoji="0" lang="sl-SI" sz="2400" b="1" i="0" u="sng" strike="noStrike" kern="0" cap="none" spc="0" normalizeH="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 </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sicer na vidnem mestu lokacije posamezne aktivnosti. Po zaključku del je pano</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Treba</a:t>
            </a:r>
            <a:r>
              <a:rPr kumimoji="0" lang="sl-SI" sz="2400" b="1" i="0" u="sng" strike="noStrike" kern="0" cap="none" spc="0" normalizeH="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 </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odstraniti in ga</a:t>
            </a:r>
            <a:r>
              <a:rPr kumimoji="0" lang="sl-SI" sz="2400" b="1" i="0" u="sng" strike="noStrike" kern="0" cap="none" spc="0" normalizeH="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 </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najpozneje 3</a:t>
            </a:r>
            <a:r>
              <a:rPr kumimoji="0" lang="sl-SI" sz="2400" b="1" i="0" u="sng" strike="noStrike" kern="0" cap="none" spc="0" normalizeH="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 </a:t>
            </a:r>
            <a:r>
              <a:rPr kumimoji="0" lang="sl-SI" sz="2400" b="1" i="0" u="sng"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mesece od zaključka operacije nadomestiti s trajno tablo</a:t>
            </a:r>
            <a:r>
              <a:rPr kumimoji="0" lang="sl-SI" sz="2400" b="0"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na</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lang="sl-SI" sz="2400" kern="0" dirty="0" smtClean="0">
                <a:solidFill>
                  <a:schemeClr val="tx1">
                    <a:lumMod val="85000"/>
                    <a:lumOff val="15000"/>
                  </a:schemeClr>
                </a:solidFill>
                <a:latin typeface="Arial Narrow" panose="020B0606020202030204" pitchFamily="34" charset="0"/>
                <a:ea typeface="Lucida Sans Unicode" charset="0"/>
                <a:cs typeface="+mn-cs"/>
              </a:rPr>
              <a:t>d</a:t>
            </a:r>
            <a:r>
              <a:rPr kumimoji="0" lang="sl-SI" sz="2400" b="0" i="0" u="none" strike="noStrike" kern="0" cap="none" spc="0" normalizeH="0" baseline="0" noProof="0" dirty="0" err="1"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obro</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vidnem mestu, kjer je</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postavljena še najmanj pet let po zadnjem izplačilu. Tablo se postavi na</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dobro vidno</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mesto</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lang="sl-SI" sz="2400" kern="0" dirty="0" smtClean="0">
                <a:solidFill>
                  <a:schemeClr val="tx1">
                    <a:lumMod val="85000"/>
                    <a:lumOff val="15000"/>
                  </a:schemeClr>
                </a:solidFill>
                <a:latin typeface="Arial Narrow" panose="020B0606020202030204" pitchFamily="34" charset="0"/>
                <a:ea typeface="Lucida Sans Unicode" charset="0"/>
                <a:cs typeface="+mn-cs"/>
              </a:rPr>
              <a:t>z</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a</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javnost,</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lang="sl-SI" sz="2400" kern="0" dirty="0" smtClean="0">
                <a:solidFill>
                  <a:schemeClr val="tx1">
                    <a:lumMod val="85000"/>
                    <a:lumOff val="15000"/>
                  </a:schemeClr>
                </a:solidFill>
                <a:latin typeface="Arial Narrow" panose="020B0606020202030204" pitchFamily="34" charset="0"/>
                <a:ea typeface="Lucida Sans Unicode" charset="0"/>
                <a:cs typeface="+mn-cs"/>
              </a:rPr>
              <a:t>k</a:t>
            </a:r>
            <a:r>
              <a:rPr kumimoji="0" lang="sl-SI" sz="2400" b="0" i="0" u="none" strike="noStrike" kern="0" cap="none" spc="0" normalizeH="0" baseline="0" noProof="0" dirty="0" err="1"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ot</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je</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na primer na mestu naložbe ali ob vhodu v objekt (na poslopju</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upravičenca oziroma</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na sedežu</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upravičenca). V primeru, da pano zbledi ali je označitev drugače</a:t>
            </a:r>
          </a:p>
          <a:p>
            <a:pPr marL="342900" marR="0" lvl="0" indent="-342900" algn="just" defTabSz="457200" rtl="0" eaLnBrk="0" fontAlgn="base" latinLnBrk="0" hangingPunct="0">
              <a:lnSpc>
                <a:spcPct val="93000"/>
              </a:lnSpc>
              <a:spcBef>
                <a:spcPct val="0"/>
              </a:spcBef>
              <a:spcAft>
                <a:spcPts val="1425"/>
              </a:spcAft>
              <a:buClr>
                <a:srgbClr val="000000"/>
              </a:buClr>
              <a:buSzPct val="100000"/>
              <a:tabLst/>
              <a:defRPr/>
            </a:pP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poškodovana, se ta ustrezno</a:t>
            </a:r>
            <a:r>
              <a:rPr kumimoji="0" lang="sl-SI" sz="2400" b="0" i="0" u="none" strike="noStrike" kern="0" cap="none" spc="0" normalizeH="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 </a:t>
            </a:r>
            <a:r>
              <a:rPr kumimoji="0" lang="sl-SI" sz="2400" b="0" i="0" u="none" strike="noStrike" kern="0" cap="none" spc="0" normalizeH="0" baseline="0" noProof="0" dirty="0" smtClean="0">
                <a:ln>
                  <a:noFill/>
                </a:ln>
                <a:solidFill>
                  <a:schemeClr val="tx1">
                    <a:lumMod val="85000"/>
                    <a:lumOff val="15000"/>
                  </a:schemeClr>
                </a:solidFill>
                <a:effectLst/>
                <a:uLnTx/>
                <a:uFillTx/>
                <a:latin typeface="Arial Narrow" panose="020B0606020202030204" pitchFamily="34" charset="0"/>
                <a:ea typeface="Lucida Sans Unicode" charset="0"/>
                <a:cs typeface="+mn-cs"/>
              </a:rPr>
              <a:t>popravi. </a:t>
            </a: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3200" b="1" i="0" u="none" strike="noStrike" kern="0" cap="none" spc="0" normalizeH="0" baseline="0" noProof="0" dirty="0" smtClean="0">
              <a:ln>
                <a:noFill/>
              </a:ln>
              <a:solidFill>
                <a:schemeClr val="tx1"/>
              </a:solidFill>
              <a:effectLst/>
              <a:uLnTx/>
              <a:uFillTx/>
              <a:latin typeface="+mn-lt"/>
              <a:ea typeface="Lucida Sans Unicode" charset="0"/>
              <a:cs typeface="+mn-cs"/>
            </a:endParaRPr>
          </a:p>
          <a:p>
            <a:pPr marL="342900" marR="0" lvl="0" indent="-342900" algn="l" defTabSz="457200" rtl="0" eaLnBrk="0" fontAlgn="base" latinLnBrk="0" hangingPunct="0">
              <a:lnSpc>
                <a:spcPct val="93000"/>
              </a:lnSpc>
              <a:spcBef>
                <a:spcPct val="0"/>
              </a:spcBef>
              <a:spcAft>
                <a:spcPts val="1425"/>
              </a:spcAft>
              <a:buClr>
                <a:srgbClr val="000000"/>
              </a:buClr>
              <a:buSzPct val="100000"/>
              <a:buFont typeface="Times New Roman" pitchFamily="18" charset="0"/>
              <a:buChar char="•"/>
              <a:tabLst/>
              <a:defRPr/>
            </a:pPr>
            <a:endParaRPr kumimoji="0" lang="sl-SI" sz="6400" b="0" i="0" u="none" strike="noStrike" kern="0" cap="none" spc="0" normalizeH="0" baseline="0" noProof="0" dirty="0">
              <a:ln>
                <a:noFill/>
              </a:ln>
              <a:solidFill>
                <a:schemeClr val="tx1"/>
              </a:solidFill>
              <a:effectLst/>
              <a:uLnTx/>
              <a:uFillTx/>
              <a:latin typeface="+mn-lt"/>
              <a:ea typeface="Lucida Sans Unicode" charset="0"/>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p:cNvSpPr/>
          <p:nvPr/>
        </p:nvSpPr>
        <p:spPr>
          <a:xfrm>
            <a:off x="468312" y="3475037"/>
            <a:ext cx="9220200" cy="3032305"/>
          </a:xfrm>
          <a:prstGeom prst="rect">
            <a:avLst/>
          </a:prstGeom>
        </p:spPr>
        <p:txBody>
          <a:bodyPr wrap="square">
            <a:spAutoFit/>
          </a:bodyPr>
          <a:lstStyle/>
          <a:p>
            <a:pPr lvl="0" algn="just">
              <a:lnSpc>
                <a:spcPct val="107000"/>
              </a:lnSpc>
            </a:pPr>
            <a:r>
              <a:rPr lang="sl-SI" sz="2000" dirty="0" smtClean="0">
                <a:solidFill>
                  <a:schemeClr val="tx1">
                    <a:lumMod val="85000"/>
                    <a:lumOff val="15000"/>
                  </a:schemeClr>
                </a:solidFill>
                <a:latin typeface="Arial" pitchFamily="34" charset="0"/>
                <a:cs typeface="Arial" pitchFamily="34" charset="0"/>
              </a:rPr>
              <a:t>Če upravičenec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zaradi objektivnih razlogov</a:t>
            </a:r>
            <a:r>
              <a:rPr lang="sl-SI" sz="2000" dirty="0" smtClean="0">
                <a:solidFill>
                  <a:schemeClr val="tx1">
                    <a:lumMod val="85000"/>
                    <a:lumOff val="15000"/>
                  </a:schemeClr>
                </a:solidFill>
                <a:latin typeface="Arial" pitchFamily="34" charset="0"/>
                <a:cs typeface="Arial" pitchFamily="34" charset="0"/>
              </a:rPr>
              <a:t>, npr. omejitve zaradi določil s področja varstva kulturne dediščine, predpisov o prometni signalizaciji in prometni opremi na javnih cestah, predpisov o označevanju zavarovanih območij naravnih vrednot itd., stalne table ne more namestiti neposredno na sami lokaciji posamezne naložbe, jo lahko </a:t>
            </a:r>
            <a:r>
              <a:rPr lang="sl-SI" sz="2000" b="1" u="sng" dirty="0" smtClean="0">
                <a:solidFill>
                  <a:srgbClr val="006666"/>
                </a:solidFill>
                <a:effectLst>
                  <a:outerShdw blurRad="38100" dist="38100" dir="2700000" algn="tl">
                    <a:srgbClr val="000000">
                      <a:alpha val="43137"/>
                    </a:srgbClr>
                  </a:outerShdw>
                </a:effectLst>
                <a:latin typeface="Arial" pitchFamily="34" charset="0"/>
                <a:cs typeface="Arial" pitchFamily="34" charset="0"/>
              </a:rPr>
              <a:t>izjemoma postavi na naslovu upravičenca</a:t>
            </a:r>
            <a:r>
              <a:rPr lang="sl-SI" sz="2000" dirty="0" smtClean="0">
                <a:solidFill>
                  <a:schemeClr val="tx1">
                    <a:lumMod val="85000"/>
                    <a:lumOff val="15000"/>
                  </a:schemeClr>
                </a:solidFill>
                <a:latin typeface="Arial" pitchFamily="34" charset="0"/>
                <a:cs typeface="Arial" pitchFamily="34" charset="0"/>
              </a:rPr>
              <a:t>. </a:t>
            </a:r>
          </a:p>
          <a:p>
            <a:pPr lvl="0" algn="just">
              <a:lnSpc>
                <a:spcPct val="107000"/>
              </a:lnSpc>
            </a:pPr>
            <a:endParaRPr lang="sl-SI" sz="2000" dirty="0" smtClean="0">
              <a:solidFill>
                <a:schemeClr val="tx1">
                  <a:lumMod val="85000"/>
                  <a:lumOff val="15000"/>
                </a:schemeClr>
              </a:solidFill>
              <a:latin typeface="Arial" pitchFamily="34" charset="0"/>
              <a:cs typeface="Arial" pitchFamily="34" charset="0"/>
            </a:endParaRPr>
          </a:p>
          <a:p>
            <a:pPr lvl="0" algn="just">
              <a:lnSpc>
                <a:spcPct val="107000"/>
              </a:lnSpc>
            </a:pPr>
            <a:r>
              <a:rPr lang="sl-SI" sz="2000" dirty="0" smtClean="0">
                <a:solidFill>
                  <a:schemeClr val="tx1">
                    <a:lumMod val="85000"/>
                    <a:lumOff val="15000"/>
                  </a:schemeClr>
                </a:solidFill>
                <a:latin typeface="Arial" pitchFamily="34" charset="0"/>
                <a:cs typeface="Arial" pitchFamily="34" charset="0"/>
              </a:rPr>
              <a:t>V tem primeru mora upravičenec hraniti dokazilo, ki dokazuje upravičenost objektivnih razlogov, in o tem obvesti posredniško telo.</a:t>
            </a:r>
            <a:endParaRPr lang="sl-SI" sz="2000" dirty="0">
              <a:solidFill>
                <a:schemeClr val="tx1">
                  <a:lumMod val="85000"/>
                  <a:lumOff val="15000"/>
                </a:schemeClr>
              </a:solidFill>
              <a:latin typeface="Arial" pitchFamily="34" charset="0"/>
              <a:ea typeface="Calibri" panose="020F0502020204030204" pitchFamily="34" charset="0"/>
              <a:cs typeface="Arial" pitchFamily="34" charset="0"/>
            </a:endParaRPr>
          </a:p>
        </p:txBody>
      </p:sp>
      <p:sp>
        <p:nvSpPr>
          <p:cNvPr id="12" name="Pravokotnik 11"/>
          <p:cNvSpPr/>
          <p:nvPr/>
        </p:nvSpPr>
        <p:spPr>
          <a:xfrm>
            <a:off x="0" y="2484437"/>
            <a:ext cx="10080625" cy="378565"/>
          </a:xfrm>
          <a:prstGeom prst="rect">
            <a:avLst/>
          </a:prstGeom>
        </p:spPr>
        <p:txBody>
          <a:bodyPr wrap="square">
            <a:spAutoFit/>
          </a:bodyPr>
          <a:lstStyle/>
          <a:p>
            <a:pPr lvl="0" algn="ctr">
              <a:lnSpc>
                <a:spcPct val="93000"/>
              </a:lnSpc>
              <a:buClr>
                <a:srgbClr val="000000"/>
              </a:buClr>
              <a:buSzPct val="100000"/>
              <a:defRPr/>
            </a:pPr>
            <a:r>
              <a:rPr lang="sl-SI" sz="2000" b="1" kern="0" dirty="0" smtClean="0">
                <a:solidFill>
                  <a:srgbClr val="89AB4B"/>
                </a:solidFill>
                <a:effectLst>
                  <a:outerShdw blurRad="38100" dist="38100" dir="2700000" algn="tl">
                    <a:srgbClr val="000000">
                      <a:alpha val="43137"/>
                    </a:srgbClr>
                  </a:outerShdw>
                </a:effectLst>
                <a:latin typeface="Arial Narrow" panose="020B0606020202030204" pitchFamily="34" charset="0"/>
                <a:ea typeface="Lucida Sans Unicode" charset="0"/>
              </a:rPr>
              <a:t>1.2 OBVEŠČANJE JAVNOSTI IN OZNAČEVANJE:  </a:t>
            </a:r>
            <a:r>
              <a:rPr lang="sl-SI" sz="2000" b="1" kern="0" dirty="0" smtClean="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rPr>
              <a:t>ZAČASNI PANO / STALNA TABLA</a:t>
            </a:r>
            <a:endParaRPr lang="sl-SI" sz="2000" b="1" kern="0" dirty="0">
              <a:solidFill>
                <a:srgbClr val="006666"/>
              </a:solidFill>
              <a:effectLst>
                <a:outerShdw blurRad="38100" dist="38100" dir="2700000" algn="tl">
                  <a:srgbClr val="000000">
                    <a:alpha val="43137"/>
                  </a:srgbClr>
                </a:outerShdw>
              </a:effectLst>
              <a:latin typeface="Arial Narrow" panose="020B0606020202030204" pitchFamily="34" charset="0"/>
              <a:ea typeface="Lucida Sans Unicode"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LAS.jpg"/>
          <p:cNvPicPr>
            <a:picLocks noChangeAspect="1"/>
          </p:cNvPicPr>
          <p:nvPr/>
        </p:nvPicPr>
        <p:blipFill>
          <a:blip r:embed="rId3"/>
          <a:stretch>
            <a:fillRect/>
          </a:stretch>
        </p:blipFill>
        <p:spPr>
          <a:xfrm>
            <a:off x="0" y="0"/>
            <a:ext cx="10080625" cy="7898002"/>
          </a:xfrm>
          <a:prstGeom prst="rect">
            <a:avLst/>
          </a:prstGeom>
        </p:spPr>
      </p:pic>
      <p:sp>
        <p:nvSpPr>
          <p:cNvPr id="17412" name="Pravokotnik 13"/>
          <p:cNvSpPr>
            <a:spLocks noChangeArrowheads="1"/>
          </p:cNvSpPr>
          <p:nvPr/>
        </p:nvSpPr>
        <p:spPr bwMode="auto">
          <a:xfrm>
            <a:off x="3089275" y="3595688"/>
            <a:ext cx="247650" cy="368300"/>
          </a:xfrm>
          <a:prstGeom prst="rect">
            <a:avLst/>
          </a:prstGeom>
          <a:noFill/>
          <a:ln w="9525">
            <a:noFill/>
            <a:miter lim="800000"/>
            <a:headEnd/>
            <a:tailEnd/>
          </a:ln>
        </p:spPr>
        <p:txBody>
          <a:bodyPr wrap="none">
            <a:spAutoFit/>
          </a:bodyPr>
          <a:lstStyle/>
          <a:p>
            <a:r>
              <a:rPr lang="sl-SI">
                <a:solidFill>
                  <a:schemeClr val="tx1"/>
                </a:solidFill>
              </a:rPr>
              <a:t> </a:t>
            </a:r>
            <a:endParaRPr lang="sl-SI"/>
          </a:p>
        </p:txBody>
      </p:sp>
      <p:sp>
        <p:nvSpPr>
          <p:cNvPr id="17414" name="Pravokotnik 16"/>
          <p:cNvSpPr>
            <a:spLocks noChangeArrowheads="1"/>
          </p:cNvSpPr>
          <p:nvPr/>
        </p:nvSpPr>
        <p:spPr bwMode="auto">
          <a:xfrm>
            <a:off x="468313" y="2027238"/>
            <a:ext cx="9383712" cy="461962"/>
          </a:xfrm>
          <a:prstGeom prst="rect">
            <a:avLst/>
          </a:prstGeom>
          <a:noFill/>
          <a:ln w="9525">
            <a:noFill/>
            <a:miter lim="800000"/>
            <a:headEnd/>
            <a:tailEnd/>
          </a:ln>
        </p:spPr>
        <p:txBody>
          <a:bodyPr>
            <a:spAutoFit/>
          </a:bodyPr>
          <a:lstStyle/>
          <a:p>
            <a:endParaRPr lang="sl-SI" sz="2400">
              <a:solidFill>
                <a:srgbClr val="262626"/>
              </a:solidFill>
            </a:endParaRPr>
          </a:p>
        </p:txBody>
      </p:sp>
      <p:sp>
        <p:nvSpPr>
          <p:cNvPr id="11" name="PoljeZBesedilom 10"/>
          <p:cNvSpPr txBox="1"/>
          <p:nvPr/>
        </p:nvSpPr>
        <p:spPr>
          <a:xfrm>
            <a:off x="544512" y="2255837"/>
            <a:ext cx="6400800" cy="369332"/>
          </a:xfrm>
          <a:prstGeom prst="rect">
            <a:avLst/>
          </a:prstGeom>
          <a:noFill/>
        </p:spPr>
        <p:txBody>
          <a:bodyPr wrap="square" rtlCol="0">
            <a:spAutoFit/>
          </a:bodyPr>
          <a:lstStyle/>
          <a:p>
            <a:endParaRPr lang="sl-SI" dirty="0"/>
          </a:p>
        </p:txBody>
      </p:sp>
      <p:sp>
        <p:nvSpPr>
          <p:cNvPr id="8" name="Naslov 1"/>
          <p:cNvSpPr txBox="1">
            <a:spLocks/>
          </p:cNvSpPr>
          <p:nvPr/>
        </p:nvSpPr>
        <p:spPr bwMode="auto">
          <a:xfrm>
            <a:off x="0" y="2332037"/>
            <a:ext cx="10080625" cy="60959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57200" rtl="0" eaLnBrk="0" fontAlgn="base" latinLnBrk="0" hangingPunct="0">
              <a:lnSpc>
                <a:spcPct val="93000"/>
              </a:lnSpc>
              <a:spcBef>
                <a:spcPct val="0"/>
              </a:spcBef>
              <a:spcAft>
                <a:spcPct val="0"/>
              </a:spcAft>
              <a:buClr>
                <a:srgbClr val="000000"/>
              </a:buClr>
              <a:buSzPct val="100000"/>
              <a:buFont typeface="Times New Roman" pitchFamily="18" charset="0"/>
              <a:buNone/>
              <a:tabLst/>
              <a:defRPr/>
            </a:pPr>
            <a:r>
              <a:rPr kumimoji="0" lang="sl-SI" sz="2000" b="1" i="0" u="none" strike="noStrike" kern="0" cap="none" spc="0" normalizeH="0" baseline="0" noProof="0" dirty="0" smtClean="0">
                <a:ln>
                  <a:noFill/>
                </a:ln>
                <a:solidFill>
                  <a:srgbClr val="89AB4B"/>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1.3 OBVEŠČANJE JAVNOSTI IN OZNAČEVANJE: </a:t>
            </a:r>
            <a:r>
              <a:rPr kumimoji="0" lang="sl-SI" sz="2000" b="1" i="0" u="none" strike="noStrike" kern="0" cap="none" spc="0" normalizeH="0" baseline="0" noProof="0" dirty="0" smtClean="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rPr>
              <a:t>OBVEŠČEVALNA TABLA</a:t>
            </a:r>
            <a:endParaRPr kumimoji="0" lang="sl-SI" sz="2000" b="1" i="0" u="none" strike="noStrike" kern="0" cap="none" spc="0" normalizeH="0" baseline="0" noProof="0" dirty="0">
              <a:ln>
                <a:noFill/>
              </a:ln>
              <a:solidFill>
                <a:srgbClr val="006666"/>
              </a:solidFill>
              <a:effectLst>
                <a:outerShdw blurRad="38100" dist="38100" dir="2700000" algn="tl">
                  <a:srgbClr val="000000">
                    <a:alpha val="43137"/>
                  </a:srgbClr>
                </a:outerShdw>
              </a:effectLst>
              <a:uLnTx/>
              <a:uFillTx/>
              <a:latin typeface="Arial Narrow" panose="020B0606020202030204" pitchFamily="34" charset="0"/>
              <a:ea typeface="Lucida Sans Unicode" charset="0"/>
              <a:cs typeface="+mj-cs"/>
            </a:endParaRPr>
          </a:p>
        </p:txBody>
      </p:sp>
      <p:pic>
        <p:nvPicPr>
          <p:cNvPr id="9" name="Picture 2" descr="http://lasdolinasoce.si/wp-content/uploads/2018/06/Razvoj-ribistva_v-rob.jpg"/>
          <p:cNvPicPr>
            <a:picLocks noChangeAspect="1" noChangeArrowheads="1"/>
          </p:cNvPicPr>
          <p:nvPr/>
        </p:nvPicPr>
        <p:blipFill>
          <a:blip r:embed="rId4" cstate="print"/>
          <a:srcRect/>
          <a:stretch>
            <a:fillRect/>
          </a:stretch>
        </p:blipFill>
        <p:spPr bwMode="auto">
          <a:xfrm>
            <a:off x="7554912" y="731837"/>
            <a:ext cx="1295400" cy="1295400"/>
          </a:xfrm>
          <a:prstGeom prst="rect">
            <a:avLst/>
          </a:prstGeom>
          <a:noFill/>
        </p:spPr>
      </p:pic>
      <p:sp>
        <p:nvSpPr>
          <p:cNvPr id="10" name="Pravokotnik 9">
            <a:extLst>
              <a:ext uri="{FF2B5EF4-FFF2-40B4-BE49-F238E27FC236}">
                <a16:creationId xmlns:a16="http://schemas.microsoft.com/office/drawing/2014/main" id="{5504D083-B805-4A9B-B709-48085F92E32E}"/>
              </a:ext>
            </a:extLst>
          </p:cNvPr>
          <p:cNvSpPr/>
          <p:nvPr/>
        </p:nvSpPr>
        <p:spPr>
          <a:xfrm>
            <a:off x="315912" y="3170237"/>
            <a:ext cx="9268572" cy="4122860"/>
          </a:xfrm>
          <a:prstGeom prst="rect">
            <a:avLst/>
          </a:prstGeom>
        </p:spPr>
        <p:txBody>
          <a:bodyPr wrap="square">
            <a:spAutoFit/>
          </a:bodyPr>
          <a:lstStyle/>
          <a:p>
            <a:pPr>
              <a:lnSpc>
                <a:spcPct val="107000"/>
              </a:lnSpc>
              <a:spcAft>
                <a:spcPts val="800"/>
              </a:spcAft>
            </a:pPr>
            <a:r>
              <a:rPr lang="sl-SI" sz="2000" dirty="0" smtClean="0">
                <a:solidFill>
                  <a:schemeClr val="tx1">
                    <a:lumMod val="85000"/>
                    <a:lumOff val="15000"/>
                  </a:schemeClr>
                </a:solidFill>
                <a:latin typeface="Arial" pitchFamily="34" charset="0"/>
                <a:ea typeface="Calibri" panose="020F0502020204030204" pitchFamily="34" charset="0"/>
                <a:cs typeface="Arial" pitchFamily="34" charset="0"/>
              </a:rPr>
              <a:t>Vsebovati </a:t>
            </a:r>
            <a:r>
              <a:rPr lang="sl-SI" sz="2000" dirty="0">
                <a:solidFill>
                  <a:schemeClr val="tx1">
                    <a:lumMod val="85000"/>
                    <a:lumOff val="15000"/>
                  </a:schemeClr>
                </a:solidFill>
                <a:latin typeface="Arial" pitchFamily="34" charset="0"/>
                <a:ea typeface="Calibri" panose="020F0502020204030204" pitchFamily="34" charset="0"/>
                <a:cs typeface="Arial" pitchFamily="34" charset="0"/>
              </a:rPr>
              <a:t>mora naslednje elemente: </a:t>
            </a:r>
          </a:p>
          <a:p>
            <a:pPr marL="342900" lvl="0" indent="-342900">
              <a:lnSpc>
                <a:spcPct val="107000"/>
              </a:lnSpc>
              <a:spcAft>
                <a:spcPts val="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pitchFamily="34" charset="0"/>
                <a:ea typeface="Calibri" panose="020F0502020204030204" pitchFamily="34" charset="0"/>
                <a:cs typeface="Arial" pitchFamily="34" charset="0"/>
              </a:rPr>
              <a:t>naziv operacije</a:t>
            </a:r>
            <a:r>
              <a:rPr lang="sl-SI" sz="2000" dirty="0">
                <a:solidFill>
                  <a:schemeClr val="tx1">
                    <a:lumMod val="85000"/>
                    <a:lumOff val="15000"/>
                  </a:schemeClr>
                </a:solidFill>
                <a:latin typeface="Arial" pitchFamily="34" charset="0"/>
                <a:ea typeface="Calibri" panose="020F0502020204030204" pitchFamily="34" charset="0"/>
                <a:cs typeface="Arial" pitchFamily="34" charset="0"/>
              </a:rPr>
              <a:t>; </a:t>
            </a:r>
          </a:p>
          <a:p>
            <a:pPr marL="342900" lvl="0" indent="-342900">
              <a:lnSpc>
                <a:spcPct val="107000"/>
              </a:lnSpc>
              <a:spcAft>
                <a:spcPts val="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pitchFamily="34" charset="0"/>
                <a:ea typeface="Calibri" panose="020F0502020204030204" pitchFamily="34" charset="0"/>
                <a:cs typeface="Arial" pitchFamily="34" charset="0"/>
              </a:rPr>
              <a:t>simbol Evropske unije z zapisom Evropska unija</a:t>
            </a:r>
            <a:r>
              <a:rPr lang="sl-SI" sz="2000" dirty="0">
                <a:solidFill>
                  <a:schemeClr val="tx1">
                    <a:lumMod val="85000"/>
                    <a:lumOff val="15000"/>
                  </a:schemeClr>
                </a:solidFill>
                <a:latin typeface="Arial" pitchFamily="34" charset="0"/>
                <a:ea typeface="Calibri" panose="020F0502020204030204" pitchFamily="34" charset="0"/>
                <a:cs typeface="Arial" pitchFamily="34" charset="0"/>
              </a:rPr>
              <a:t>: Simbol Unije je vedno jasno viden in prikazan na opaznem mestu. Njegov položaj in velikost sta ustrezna glede na velikost uporabljenega materiala ali dokumenta. Višina simbola Unije je najmanj 1 cm. </a:t>
            </a:r>
            <a:r>
              <a:rPr lang="sl-SI" sz="2000" u="sng" dirty="0">
                <a:solidFill>
                  <a:srgbClr val="006666"/>
                </a:solidFill>
                <a:latin typeface="Arial" pitchFamily="34" charset="0"/>
                <a:ea typeface="Calibri" panose="020F0502020204030204" pitchFamily="34" charset="0"/>
                <a:cs typeface="Arial" pitchFamily="34" charset="0"/>
              </a:rPr>
              <a:t>Če so poleg simbola Unije prikazani drugi logotipi, je simbol Unije najmanj enake velikosti, po višini ali širini, kot največji izmed drugih logotipov</a:t>
            </a:r>
            <a:r>
              <a:rPr lang="sl-SI" sz="2000" dirty="0">
                <a:solidFill>
                  <a:srgbClr val="006666"/>
                </a:solidFill>
                <a:latin typeface="Arial" pitchFamily="34" charset="0"/>
                <a:ea typeface="Calibri" panose="020F0502020204030204" pitchFamily="34" charset="0"/>
                <a:cs typeface="Arial" pitchFamily="34" charset="0"/>
              </a:rPr>
              <a:t>. </a:t>
            </a:r>
            <a:r>
              <a:rPr lang="sl-SI" sz="2000" dirty="0">
                <a:solidFill>
                  <a:schemeClr val="tx1">
                    <a:lumMod val="85000"/>
                    <a:lumOff val="15000"/>
                  </a:schemeClr>
                </a:solidFill>
                <a:latin typeface="Arial" pitchFamily="34" charset="0"/>
                <a:ea typeface="Calibri" panose="020F0502020204030204" pitchFamily="34" charset="0"/>
                <a:cs typeface="Arial" pitchFamily="34" charset="0"/>
              </a:rPr>
              <a:t>Priporoča se, da sta simbol EU in logotip tretje organizacije primerno ločena.  </a:t>
            </a:r>
          </a:p>
          <a:p>
            <a:pPr marL="342900" lvl="0" indent="-342900">
              <a:lnSpc>
                <a:spcPct val="107000"/>
              </a:lnSpc>
              <a:spcAft>
                <a:spcPts val="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pitchFamily="34" charset="0"/>
                <a:ea typeface="Calibri" panose="020F0502020204030204" pitchFamily="34" charset="0"/>
                <a:cs typeface="Arial" pitchFamily="34" charset="0"/>
              </a:rPr>
              <a:t>logotip ESPR </a:t>
            </a:r>
            <a:r>
              <a:rPr lang="sl-SI" sz="2000" dirty="0">
                <a:solidFill>
                  <a:schemeClr val="tx1">
                    <a:lumMod val="85000"/>
                    <a:lumOff val="15000"/>
                  </a:schemeClr>
                </a:solidFill>
                <a:latin typeface="Arial" pitchFamily="34" charset="0"/>
                <a:ea typeface="Calibri" panose="020F0502020204030204" pitchFamily="34" charset="0"/>
                <a:cs typeface="Arial" pitchFamily="34" charset="0"/>
              </a:rPr>
              <a:t>s sklicevanjem na ESPR z izjavo: </a:t>
            </a:r>
            <a:r>
              <a:rPr lang="sl-SI" sz="2000" b="1" u="sng" dirty="0">
                <a:solidFill>
                  <a:srgbClr val="006666"/>
                </a:solidFill>
                <a:effectLst>
                  <a:outerShdw blurRad="38100" dist="38100" dir="2700000" algn="tl">
                    <a:srgbClr val="000000">
                      <a:alpha val="43137"/>
                    </a:srgbClr>
                  </a:outerShdw>
                </a:effectLst>
                <a:latin typeface="Arial" pitchFamily="34" charset="0"/>
                <a:ea typeface="Calibri" panose="020F0502020204030204" pitchFamily="34" charset="0"/>
                <a:cs typeface="Arial" pitchFamily="34" charset="0"/>
              </a:rPr>
              <a:t>»Evropski sklad za pomorstvo in ribištvo«</a:t>
            </a:r>
            <a:r>
              <a:rPr lang="sl-SI" sz="2000" dirty="0">
                <a:solidFill>
                  <a:schemeClr val="tx1">
                    <a:lumMod val="85000"/>
                    <a:lumOff val="15000"/>
                  </a:schemeClr>
                </a:solidFill>
                <a:latin typeface="Arial" pitchFamily="34" charset="0"/>
                <a:ea typeface="Calibri" panose="020F0502020204030204" pitchFamily="34" charset="0"/>
                <a:cs typeface="Arial" pitchFamily="34" charset="0"/>
              </a:rPr>
              <a:t>; </a:t>
            </a:r>
          </a:p>
          <a:p>
            <a:pPr marL="342900" lvl="0" indent="-342900">
              <a:lnSpc>
                <a:spcPct val="107000"/>
              </a:lnSpc>
              <a:spcAft>
                <a:spcPts val="800"/>
              </a:spcAft>
              <a:buFont typeface="Symbol" panose="05050102010706020507" pitchFamily="18" charset="2"/>
              <a:buChar char=""/>
            </a:pPr>
            <a:r>
              <a:rPr lang="sl-SI" sz="2000" b="1" u="sng" dirty="0">
                <a:solidFill>
                  <a:srgbClr val="006666"/>
                </a:solidFill>
                <a:effectLst>
                  <a:outerShdw blurRad="38100" dist="38100" dir="2700000" algn="tl">
                    <a:srgbClr val="000000">
                      <a:alpha val="43137"/>
                    </a:srgbClr>
                  </a:outerShdw>
                </a:effectLst>
                <a:latin typeface="Arial" pitchFamily="34" charset="0"/>
                <a:ea typeface="Calibri" panose="020F0502020204030204" pitchFamily="34" charset="0"/>
                <a:cs typeface="Arial" pitchFamily="34" charset="0"/>
              </a:rPr>
              <a:t>simbol Republike Slovenije</a:t>
            </a:r>
            <a:r>
              <a:rPr lang="sl-SI" sz="2000" dirty="0">
                <a:solidFill>
                  <a:schemeClr val="tx1">
                    <a:lumMod val="85000"/>
                    <a:lumOff val="15000"/>
                  </a:schemeClr>
                </a:solidFill>
                <a:latin typeface="Arial" pitchFamily="34" charset="0"/>
                <a:ea typeface="Calibri" panose="020F0502020204030204" pitchFamily="34" charset="0"/>
                <a:cs typeface="Arial" pitchFamily="34" charset="0"/>
              </a:rPr>
              <a:t>: zastava ali grb.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37871</TotalTime>
  <Words>4969</Words>
  <Application>Microsoft Office PowerPoint</Application>
  <PresentationFormat>Po meri</PresentationFormat>
  <Paragraphs>480</Paragraphs>
  <Slides>49</Slides>
  <Notes>49</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49</vt:i4>
      </vt:variant>
    </vt:vector>
  </HeadingPairs>
  <TitlesOfParts>
    <vt:vector size="58" baseType="lpstr">
      <vt:lpstr>AngsanaUPC</vt:lpstr>
      <vt:lpstr>Arial</vt:lpstr>
      <vt:lpstr>Arial Narrow</vt:lpstr>
      <vt:lpstr>Calibri</vt:lpstr>
      <vt:lpstr>Lucida Sans Unicode</vt:lpstr>
      <vt:lpstr>Symbol</vt:lpstr>
      <vt:lpstr>Times New Roman</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Media Media</dc:creator>
  <cp:lastModifiedBy>Faronika</cp:lastModifiedBy>
  <cp:revision>432</cp:revision>
  <cp:lastPrinted>2017-09-07T06:25:15Z</cp:lastPrinted>
  <dcterms:created xsi:type="dcterms:W3CDTF">2009-02-26T13:43:52Z</dcterms:created>
  <dcterms:modified xsi:type="dcterms:W3CDTF">2021-02-03T11:11:12Z</dcterms:modified>
</cp:coreProperties>
</file>